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4"/>
  </p:notesMasterIdLst>
  <p:handoutMasterIdLst>
    <p:handoutMasterId r:id="rId35"/>
  </p:handoutMasterIdLst>
  <p:sldIdLst>
    <p:sldId id="259" r:id="rId2"/>
    <p:sldId id="314" r:id="rId3"/>
    <p:sldId id="348" r:id="rId4"/>
    <p:sldId id="290" r:id="rId5"/>
    <p:sldId id="337" r:id="rId6"/>
    <p:sldId id="350" r:id="rId7"/>
    <p:sldId id="341" r:id="rId8"/>
    <p:sldId id="328" r:id="rId9"/>
    <p:sldId id="329" r:id="rId10"/>
    <p:sldId id="330" r:id="rId11"/>
    <p:sldId id="331" r:id="rId12"/>
    <p:sldId id="332" r:id="rId13"/>
    <p:sldId id="338" r:id="rId14"/>
    <p:sldId id="351" r:id="rId15"/>
    <p:sldId id="339" r:id="rId16"/>
    <p:sldId id="340" r:id="rId17"/>
    <p:sldId id="349" r:id="rId18"/>
    <p:sldId id="346" r:id="rId19"/>
    <p:sldId id="334" r:id="rId20"/>
    <p:sldId id="345" r:id="rId21"/>
    <p:sldId id="342" r:id="rId22"/>
    <p:sldId id="347" r:id="rId23"/>
    <p:sldId id="335" r:id="rId24"/>
    <p:sldId id="352" r:id="rId25"/>
    <p:sldId id="312" r:id="rId26"/>
    <p:sldId id="270" r:id="rId27"/>
    <p:sldId id="309" r:id="rId28"/>
    <p:sldId id="310" r:id="rId29"/>
    <p:sldId id="311" r:id="rId30"/>
    <p:sldId id="304" r:id="rId31"/>
    <p:sldId id="302" r:id="rId32"/>
    <p:sldId id="306" r:id="rId3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E"/>
    <a:srgbClr val="C999B7"/>
    <a:srgbClr val="CE99EB"/>
    <a:srgbClr val="EB9AAB"/>
    <a:srgbClr val="FFDEB1"/>
    <a:srgbClr val="99E7FD"/>
    <a:srgbClr val="99D59A"/>
    <a:srgbClr val="99D3C8"/>
    <a:srgbClr val="F99BC2"/>
    <a:srgbClr val="FBC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FFFF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FFFF-AFA5-B58CD77FA1E5}" styleName="SPG_Tabe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175" cmpd="sng">
              <a:solidFill>
                <a:schemeClr val="dk1"/>
              </a:solidFill>
            </a:ln>
          </a:top>
          <a:bottom>
            <a:ln w="3175" cmpd="sng">
              <a:solidFill>
                <a:schemeClr val="dk1"/>
              </a:solidFill>
            </a:ln>
          </a:bottom>
          <a:insideH>
            <a:ln w="3175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top>
            <a:ln>
              <a:noFill/>
            </a:ln>
          </a:top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126" y="228"/>
      </p:cViewPr>
      <p:guideLst>
        <p:guide orient="horz" pos="1253"/>
        <p:guide pos="3840"/>
      </p:guideLst>
    </p:cSldViewPr>
  </p:slideViewPr>
  <p:outlineViewPr>
    <p:cViewPr>
      <p:scale>
        <a:sx n="33" d="100"/>
        <a:sy n="33" d="100"/>
      </p:scale>
      <p:origin x="0" y="-1034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6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6F9BE2-BAF8-18F8-26D7-2434F1B985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15C15-F058-F3D8-9217-824ADA517B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A50FA-ADEC-457C-9F5A-59A2308165CC}" type="datetimeFigureOut">
              <a:rPr lang="de-CH" smtClean="0"/>
              <a:t>01.07.2025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6A759-4F10-A747-B595-E116354953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9874B-79D3-7156-E4ED-B3DFD82A0A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3919A-C2DD-4474-874E-68159694433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06659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90C3C-2CF5-47BA-B675-6EA85CA23282}" type="datetimeFigureOut">
              <a:rPr lang="de-CH" smtClean="0"/>
              <a:t>01.07.2025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3EDC0-26CF-4AAA-8E07-4F57A8C5170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20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51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[1] https://www.who.int/news-room/fact-sheets/detail/rehabilitation</a:t>
            </a:r>
          </a:p>
          <a:p>
            <a:r>
              <a:rPr lang="en-GB" dirty="0"/>
              <a:t>[2] https://www.britannica.com/science/omics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419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is what our body uses to read genes and make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, like nerve repair or inflammation.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644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important in recovery.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495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predict how someone will respond to treatment.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43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Metabolomics: small molecules from digestion, energy, or stress (like sugar, lactate, or hormones).</a:t>
            </a:r>
            <a:br>
              <a:rPr lang="en-US" dirty="0"/>
            </a:br>
            <a:r>
              <a:rPr lang="en-US" dirty="0"/>
              <a:t>—energy use, stress, inflammation.</a:t>
            </a:r>
          </a:p>
          <a:p>
            <a:r>
              <a:rPr lang="en-GB" dirty="0"/>
              <a:t>Genomics: </a:t>
            </a:r>
          </a:p>
          <a:p>
            <a:r>
              <a:rPr lang="en-US" dirty="0"/>
              <a:t>Epigenomics: —without changing the DNA itself.</a:t>
            </a:r>
            <a:br>
              <a:rPr lang="en-US" dirty="0"/>
            </a:b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3EDC0-26CF-4AAA-8E07-4F57A8C5170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793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paraplegie.ch/mitglied-werden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1 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1">
            <a:extLst>
              <a:ext uri="{FF2B5EF4-FFF2-40B4-BE49-F238E27FC236}">
                <a16:creationId xmlns:a16="http://schemas.microsoft.com/office/drawing/2014/main" id="{540DF4F1-2638-DC2E-6FF6-2269A1A59E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/>
        </p:blipFill>
        <p:spPr>
          <a:xfrm>
            <a:off x="-15875" y="0"/>
            <a:ext cx="12207875" cy="6858000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A44893D3-8488-08F3-5112-8A9E6B872F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96688" y="1717055"/>
            <a:ext cx="11064832" cy="4554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5105" y="2060848"/>
            <a:ext cx="8135191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7E46FB-A550-0A37-D359-48FEC910EC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3889" y="5733603"/>
            <a:ext cx="8135936" cy="3596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CH" dirty="0"/>
              <a:t>Datum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CA18F16-AD1D-F0B2-78AA-6714886A5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25105" y="3602038"/>
            <a:ext cx="8135190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Untertitel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2669DC3-BFBA-BBCB-F7D0-8615B1E3E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23889" y="3956616"/>
            <a:ext cx="8135190" cy="79216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dirty="0"/>
              <a:t>Name 1, Funktion des/r Vortragenden</a:t>
            </a:r>
            <a:br>
              <a:rPr lang="de-CH" dirty="0"/>
            </a:br>
            <a:r>
              <a:rPr lang="de-CH" dirty="0"/>
              <a:t>Name 2, Funktion des/r Vortragenden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72D9BD4-A0B3-8829-C899-41BA029E0A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pic>
        <p:nvPicPr>
          <p:cNvPr id="4" name="Picture Placeholder 21">
            <a:extLst>
              <a:ext uri="{FF2B5EF4-FFF2-40B4-BE49-F238E27FC236}">
                <a16:creationId xmlns:a16="http://schemas.microsoft.com/office/drawing/2014/main" id="{AB985968-C658-A82B-6EBC-67C6D6D8E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/>
        </p:blipFill>
        <p:spPr>
          <a:xfrm>
            <a:off x="-15875" y="0"/>
            <a:ext cx="1220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2160">
          <p15:clr>
            <a:srgbClr val="FBAE40"/>
          </p15:clr>
        </p15:guide>
        <p15:guide id="1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8423E7-B184-760B-FA6B-DC53808BF9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7" y="1811380"/>
            <a:ext cx="10944225" cy="4210008"/>
          </a:xfrm>
        </p:spPr>
        <p:txBody>
          <a:bodyPr numCol="2"/>
          <a:lstStyle>
            <a:lvl1pPr marL="342900" indent="-342900">
              <a:lnSpc>
                <a:spcPct val="175000"/>
              </a:lnSpc>
              <a:buFont typeface="+mj-lt"/>
              <a:buAutoNum type="arabicPeriod"/>
              <a:defRPr/>
            </a:lvl1pPr>
            <a:lvl2pPr marL="522287" indent="-342900">
              <a:lnSpc>
                <a:spcPct val="175000"/>
              </a:lnSpc>
              <a:buFont typeface="+mj-lt"/>
              <a:buAutoNum type="arabicPeriod"/>
              <a:defRPr/>
            </a:lvl2pPr>
            <a:lvl3pPr marL="701675" indent="-342900">
              <a:lnSpc>
                <a:spcPct val="175000"/>
              </a:lnSpc>
              <a:buFont typeface="+mj-lt"/>
              <a:buAutoNum type="arabicPeriod"/>
              <a:defRPr/>
            </a:lvl3pPr>
            <a:lvl4pPr marL="881063" indent="-342900">
              <a:lnSpc>
                <a:spcPct val="175000"/>
              </a:lnSpc>
              <a:buFont typeface="+mj-lt"/>
              <a:buAutoNum type="arabicPeriod"/>
              <a:defRPr/>
            </a:lvl4pPr>
            <a:lvl5pPr marL="1058862" indent="-342900">
              <a:lnSpc>
                <a:spcPct val="175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Agendapunkt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887425-6D01-CFA9-C9C1-091C23599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F76A96-32B3-3531-812A-3083654BF9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383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2A6697-0415-64C7-9FDD-CFD540C6A35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0C54FAC-5905-469C-8D37-515A2CD1674A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787A8-E4B7-F127-81C3-A61A4E9454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540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4855-8B77-658B-80CA-7325CF3C0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F76A96-32B3-3531-812A-3083654BF9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8423E7-B184-760B-FA6B-DC53808BF9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7" y="1742652"/>
            <a:ext cx="10944225" cy="4278736"/>
          </a:xfrm>
        </p:spPr>
        <p:txBody>
          <a:bodyPr numCol="2">
            <a:normAutofit/>
          </a:bodyPr>
          <a:lstStyle>
            <a:lvl1pPr marL="536575" indent="-536575">
              <a:lnSpc>
                <a:spcPct val="175000"/>
              </a:lnSpc>
              <a:buFont typeface="+mj-lt"/>
              <a:buAutoNum type="arabicPeriod"/>
              <a:defRPr sz="2400"/>
            </a:lvl1pPr>
            <a:lvl2pPr marL="522287" indent="-342900">
              <a:lnSpc>
                <a:spcPct val="175000"/>
              </a:lnSpc>
              <a:buFont typeface="+mj-lt"/>
              <a:buAutoNum type="arabicPeriod"/>
              <a:defRPr/>
            </a:lvl2pPr>
            <a:lvl3pPr marL="701675" indent="-342900">
              <a:lnSpc>
                <a:spcPct val="175000"/>
              </a:lnSpc>
              <a:buFont typeface="+mj-lt"/>
              <a:buAutoNum type="arabicPeriod"/>
              <a:defRPr/>
            </a:lvl3pPr>
            <a:lvl4pPr marL="881063" indent="-342900">
              <a:lnSpc>
                <a:spcPct val="175000"/>
              </a:lnSpc>
              <a:buFont typeface="+mj-lt"/>
              <a:buAutoNum type="arabicPeriod"/>
              <a:defRPr/>
            </a:lvl4pPr>
            <a:lvl5pPr marL="1058862" indent="-342900">
              <a:lnSpc>
                <a:spcPct val="175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Agendapunkt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4D3F3E-37BF-5256-5155-9564712A24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FDCC0-3B30-091C-6825-D69B36D5F0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662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4855-8B77-658B-80CA-7325CF3C0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51DC-370D-F1B7-EF92-DD940BAEF8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F76A96-32B3-3531-812A-3083654BF9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6C8D8-C70D-6467-DD4D-B5E9E9D9FF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55E1BD-890A-4F5E-92BB-FF74ED7BA5DD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6F0A8-6BB8-3D2C-3A54-3D5C89769F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745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5446-6E40-5179-FBEB-3C0D27C9C05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888" y="1961173"/>
            <a:ext cx="5395912" cy="4060215"/>
          </a:xfrm>
        </p:spPr>
        <p:txBody>
          <a:bodyPr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D041A-9000-7A4E-BDE9-311D05EECA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6" y="1961173"/>
            <a:ext cx="5328592" cy="4060215"/>
          </a:xfrm>
        </p:spPr>
        <p:txBody>
          <a:bodyPr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2D1DDC-477E-2AE9-2E22-B39FAF974B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2FC0D7-99FE-4032-A32F-A1D4DC24FA9E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D3277-8BC3-21AD-CF0B-A9CD864B3A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11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(Text 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5446-6E40-5179-FBEB-3C0D27C9C05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888" y="1961173"/>
            <a:ext cx="5395912" cy="406021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D041A-9000-7A4E-BDE9-311D05EECA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6" y="1961173"/>
            <a:ext cx="5328592" cy="406021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4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CE09059-E534-048D-8185-EB403C55D2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20AEE86-A793-4FB8-A4B2-776160AF655B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8BB9C-CE63-1987-6B8E-8AE0FC9B8B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7271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73735C-1B83-12B6-39C8-816FC0D19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952625"/>
            <a:ext cx="7200900" cy="4068763"/>
          </a:xfrm>
        </p:spPr>
        <p:txBody>
          <a:bodyPr/>
          <a:lstStyle>
            <a:lvl1pPr>
              <a:spcBef>
                <a:spcPts val="200"/>
              </a:spcBef>
              <a:defRPr/>
            </a:lvl1pPr>
            <a:lvl2pPr>
              <a:spcBef>
                <a:spcPts val="200"/>
              </a:spcBef>
              <a:defRPr/>
            </a:lvl2pPr>
            <a:lvl3pPr>
              <a:spcBef>
                <a:spcPts val="2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61339-8DA6-EFD1-6207-08E91E36B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4" y="1721712"/>
            <a:ext cx="3468588" cy="4306888"/>
          </a:xfrm>
          <a:prstGeom prst="roundRect">
            <a:avLst>
              <a:gd name="adj" fmla="val 5862"/>
            </a:avLst>
          </a:prstGeom>
          <a:ln w="19050">
            <a:solidFill>
              <a:schemeClr val="accent1"/>
            </a:solidFill>
          </a:ln>
        </p:spPr>
        <p:txBody>
          <a:bodyPr lIns="216000" tIns="144000" rIns="216000" bIns="144000"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31EB20-7F7F-E8FC-B3C3-403CB256C8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6D6ADF8-9710-4021-9FFB-60B069B7C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4F63F-4AEB-5BAD-589C-A9BA96BDA0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09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pos="5292" userDrawn="1">
          <p15:clr>
            <a:srgbClr val="FBAE40"/>
          </p15:clr>
        </p15:guide>
        <p15:guide id="18" pos="492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5B1B-0E82-7C62-F9B9-16CFADD95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1052735"/>
            <a:ext cx="10944225" cy="496865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/>
            </a:lvl1pPr>
            <a:lvl2pPr marL="0" indent="0">
              <a:spcBef>
                <a:spcPts val="1400"/>
              </a:spcBef>
              <a:buNone/>
              <a:defRPr/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374D65-B3EF-3C05-8021-31AFFF7FEB8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9DB8ED6-D67B-4096-8AD7-9604B949904B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C452-7BD7-783A-88F5-CEE48327C8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48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2">
    <p:bg>
      <p:bgPr>
        <a:solidFill>
          <a:srgbClr val="F0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5B1B-0E82-7C62-F9B9-16CFADD95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1052735"/>
            <a:ext cx="10944225" cy="496865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/>
            </a:lvl1pPr>
            <a:lvl2pPr marL="0" indent="0">
              <a:spcBef>
                <a:spcPts val="1400"/>
              </a:spcBef>
              <a:buNone/>
              <a:defRPr/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1657AE-1BEF-BE1A-AE1A-6653662157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9FD261-DEDB-4487-B356-D511656C9512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348CF-A096-BFE9-17E9-FEF82272ED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193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3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5B1B-0E82-7C62-F9B9-16CFADD95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9" y="1052735"/>
            <a:ext cx="5472112" cy="496865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3200" b="1"/>
            </a:lvl1pPr>
            <a:lvl2pPr marL="0" indent="0">
              <a:spcBef>
                <a:spcPts val="1400"/>
              </a:spcBef>
              <a:buNone/>
              <a:defRPr/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DFF628-D0B3-A0E4-B23F-4CE0943C33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80125"/>
              <a:gd name="connsiteY0" fmla="*/ 0 h 6858000"/>
              <a:gd name="connsiteX1" fmla="*/ 6080125 w 6080125"/>
              <a:gd name="connsiteY1" fmla="*/ 0 h 6858000"/>
              <a:gd name="connsiteX2" fmla="*/ 6080125 w 6080125"/>
              <a:gd name="connsiteY2" fmla="*/ 6858000 h 6858000"/>
              <a:gd name="connsiteX3" fmla="*/ 0 w 6080125"/>
              <a:gd name="connsiteY3" fmla="*/ 6858000 h 6858000"/>
              <a:gd name="connsiteX4" fmla="*/ 0 w 6080125"/>
              <a:gd name="connsiteY4" fmla="*/ 6855673 h 6858000"/>
              <a:gd name="connsiteX5" fmla="*/ 64913 w 6080125"/>
              <a:gd name="connsiteY5" fmla="*/ 6849129 h 6858000"/>
              <a:gd name="connsiteX6" fmla="*/ 391296 w 6080125"/>
              <a:gd name="connsiteY6" fmla="*/ 6448670 h 6858000"/>
              <a:gd name="connsiteX7" fmla="*/ 391296 w 6080125"/>
              <a:gd name="connsiteY7" fmla="*/ 408763 h 6858000"/>
              <a:gd name="connsiteX8" fmla="*/ 64913 w 6080125"/>
              <a:gd name="connsiteY8" fmla="*/ 8305 h 6858000"/>
              <a:gd name="connsiteX9" fmla="*/ 0 w 6080125"/>
              <a:gd name="connsiteY9" fmla="*/ 17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80125" h="6858000">
                <a:moveTo>
                  <a:pt x="0" y="0"/>
                </a:moveTo>
                <a:lnTo>
                  <a:pt x="6080125" y="0"/>
                </a:lnTo>
                <a:lnTo>
                  <a:pt x="6080125" y="6858000"/>
                </a:lnTo>
                <a:lnTo>
                  <a:pt x="0" y="6858000"/>
                </a:lnTo>
                <a:lnTo>
                  <a:pt x="0" y="6855673"/>
                </a:lnTo>
                <a:lnTo>
                  <a:pt x="64913" y="6849129"/>
                </a:lnTo>
                <a:cubicBezTo>
                  <a:pt x="251180" y="6811013"/>
                  <a:pt x="391296" y="6646205"/>
                  <a:pt x="391296" y="6448670"/>
                </a:cubicBezTo>
                <a:lnTo>
                  <a:pt x="391296" y="408763"/>
                </a:lnTo>
                <a:cubicBezTo>
                  <a:pt x="391296" y="211228"/>
                  <a:pt x="251180" y="46420"/>
                  <a:pt x="64913" y="8305"/>
                </a:cubicBezTo>
                <a:lnTo>
                  <a:pt x="0" y="17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61971-86BF-4B5E-E561-799A75103D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BB2884-BDBC-47DC-BA2F-E5C630A31AFB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C712F-8EE9-4D3A-D267-BD36DB4A33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752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ild zweizeili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A0AD01-B469-8FE7-AEFE-466BC18498FF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04855-8B77-658B-80CA-7325CF3C0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F76A96-32B3-3531-812A-3083654BF9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1478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(optional)</a:t>
            </a:r>
          </a:p>
          <a:p>
            <a:pPr lvl="0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20FFCF-6F7D-CC47-1AB5-8A6308EB3B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817024"/>
            <a:ext cx="12190413" cy="5040977"/>
          </a:xfrm>
          <a:custGeom>
            <a:avLst/>
            <a:gdLst>
              <a:gd name="connsiteX0" fmla="*/ 0 w 12190413"/>
              <a:gd name="connsiteY0" fmla="*/ 0 h 5040977"/>
              <a:gd name="connsiteX1" fmla="*/ 434052 w 12190413"/>
              <a:gd name="connsiteY1" fmla="*/ 434052 h 5040977"/>
              <a:gd name="connsiteX2" fmla="*/ 11756937 w 12190413"/>
              <a:gd name="connsiteY2" fmla="*/ 434052 h 5040977"/>
              <a:gd name="connsiteX3" fmla="*/ 12182171 w 12190413"/>
              <a:gd name="connsiteY3" fmla="*/ 87477 h 5040977"/>
              <a:gd name="connsiteX4" fmla="*/ 12190413 w 12190413"/>
              <a:gd name="connsiteY4" fmla="*/ 5714 h 5040977"/>
              <a:gd name="connsiteX5" fmla="*/ 12190413 w 12190413"/>
              <a:gd name="connsiteY5" fmla="*/ 5040977 h 5040977"/>
              <a:gd name="connsiteX6" fmla="*/ 0 w 12190413"/>
              <a:gd name="connsiteY6" fmla="*/ 5040977 h 50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0413" h="5040977">
                <a:moveTo>
                  <a:pt x="0" y="0"/>
                </a:moveTo>
                <a:cubicBezTo>
                  <a:pt x="0" y="239720"/>
                  <a:pt x="194332" y="434052"/>
                  <a:pt x="434052" y="434052"/>
                </a:cubicBezTo>
                <a:lnTo>
                  <a:pt x="11756937" y="434052"/>
                </a:lnTo>
                <a:cubicBezTo>
                  <a:pt x="11966692" y="434052"/>
                  <a:pt x="12141697" y="285267"/>
                  <a:pt x="12182171" y="87477"/>
                </a:cubicBezTo>
                <a:lnTo>
                  <a:pt x="12190413" y="5714"/>
                </a:lnTo>
                <a:lnTo>
                  <a:pt x="12190413" y="5040977"/>
                </a:lnTo>
                <a:lnTo>
                  <a:pt x="0" y="50409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2389F5E5-67CD-47ED-795A-78D316E3EEBF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90C7310-E875-6CE8-261B-0935A25CAF16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39D96-0225-F512-9F3D-37E2FA21861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1C328D-0E73-48E3-813E-567F69FB6241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B8B84-EE88-464A-8B83-49508D873A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2C7FA8-1234-D7C1-752A-C15DB5F51D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6330968"/>
            <a:ext cx="514800" cy="41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46A6F4E-B6FE-38E6-B038-D81AA1FB82CB}"/>
              </a:ext>
            </a:extLst>
          </p:cNvPr>
          <p:cNvSpPr/>
          <p:nvPr userDrawn="1"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2 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1">
            <a:extLst>
              <a:ext uri="{FF2B5EF4-FFF2-40B4-BE49-F238E27FC236}">
                <a16:creationId xmlns:a16="http://schemas.microsoft.com/office/drawing/2014/main" id="{2B7253B2-012B-5E61-3CD0-DE8C3B66B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1970" r="31507" b="9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FC07FC1-1FA5-3D3A-8FE7-A26F4A92B2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96688" y="1717055"/>
            <a:ext cx="11064832" cy="4554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5105" y="2060848"/>
            <a:ext cx="8135191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7E46FB-A550-0A37-D359-48FEC910EC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3889" y="5733603"/>
            <a:ext cx="8135936" cy="3596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CH" dirty="0"/>
              <a:t>Datum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CA18F16-AD1D-F0B2-78AA-6714886A5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25105" y="3602038"/>
            <a:ext cx="8135190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Untertitel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2669DC3-BFBA-BBCB-F7D0-8615B1E3E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23889" y="3956616"/>
            <a:ext cx="8135190" cy="79216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dirty="0"/>
              <a:t>Name 1, Funktion des/r Vortragenden</a:t>
            </a:r>
            <a:br>
              <a:rPr lang="de-CH" dirty="0"/>
            </a:br>
            <a:r>
              <a:rPr lang="de-CH" dirty="0"/>
              <a:t>Name 2, Funktion des/r Vortragenden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653F4C7-0604-40E7-B9BB-1AB47DF9E5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pic>
        <p:nvPicPr>
          <p:cNvPr id="4" name="Picture Placeholder 21">
            <a:extLst>
              <a:ext uri="{FF2B5EF4-FFF2-40B4-BE49-F238E27FC236}">
                <a16:creationId xmlns:a16="http://schemas.microsoft.com/office/drawing/2014/main" id="{0C1BDD7F-3BF3-500A-7680-486256512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1970" r="31507" b="9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2160">
          <p15:clr>
            <a:srgbClr val="FBAE40"/>
          </p15:clr>
        </p15:guide>
        <p15:guide id="1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ild einzeili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20FFCF-6F7D-CC47-1AB5-8A6308EB3B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268760"/>
            <a:ext cx="12190413" cy="5589241"/>
          </a:xfrm>
          <a:custGeom>
            <a:avLst/>
            <a:gdLst>
              <a:gd name="connsiteX0" fmla="*/ 0 w 12190413"/>
              <a:gd name="connsiteY0" fmla="*/ 0 h 5040977"/>
              <a:gd name="connsiteX1" fmla="*/ 434052 w 12190413"/>
              <a:gd name="connsiteY1" fmla="*/ 434052 h 5040977"/>
              <a:gd name="connsiteX2" fmla="*/ 11756937 w 12190413"/>
              <a:gd name="connsiteY2" fmla="*/ 434052 h 5040977"/>
              <a:gd name="connsiteX3" fmla="*/ 12182171 w 12190413"/>
              <a:gd name="connsiteY3" fmla="*/ 87477 h 5040977"/>
              <a:gd name="connsiteX4" fmla="*/ 12190413 w 12190413"/>
              <a:gd name="connsiteY4" fmla="*/ 5714 h 5040977"/>
              <a:gd name="connsiteX5" fmla="*/ 12190413 w 12190413"/>
              <a:gd name="connsiteY5" fmla="*/ 5040977 h 5040977"/>
              <a:gd name="connsiteX6" fmla="*/ 0 w 12190413"/>
              <a:gd name="connsiteY6" fmla="*/ 5040977 h 50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0413" h="5040977">
                <a:moveTo>
                  <a:pt x="0" y="0"/>
                </a:moveTo>
                <a:cubicBezTo>
                  <a:pt x="0" y="239720"/>
                  <a:pt x="194332" y="434052"/>
                  <a:pt x="434052" y="434052"/>
                </a:cubicBezTo>
                <a:lnTo>
                  <a:pt x="11756937" y="434052"/>
                </a:lnTo>
                <a:cubicBezTo>
                  <a:pt x="11966692" y="434052"/>
                  <a:pt x="12141697" y="285267"/>
                  <a:pt x="12182171" y="87477"/>
                </a:cubicBezTo>
                <a:lnTo>
                  <a:pt x="12190413" y="5714"/>
                </a:lnTo>
                <a:lnTo>
                  <a:pt x="12190413" y="5040977"/>
                </a:lnTo>
                <a:lnTo>
                  <a:pt x="0" y="50409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A0AD01-B469-8FE7-AEFE-466BC18498FF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04855-8B77-658B-80CA-7325CF3C0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391" y="476672"/>
            <a:ext cx="10944721" cy="504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0836C61-E763-1AEC-171A-9DB2E2B146D5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3201B43-B4D8-1FDF-CAF1-960A8C290F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6305911-29E3-84C0-7FAE-CD0F40B7D2F2}"/>
              </a:ext>
            </a:extLst>
          </p:cNvPr>
          <p:cNvSpPr/>
          <p:nvPr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A8E1C77-CD48-6305-AE9E-1EC2406919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1894" y="6330968"/>
            <a:ext cx="514800" cy="41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8C89B-7A17-2433-6D02-B74250AA2A9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FD555D-B125-4CD6-A261-23C641F4F242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29F730-22F8-6584-C414-AEBFDDA04A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70A3FBE-41F7-9164-A230-965AF1223683}"/>
              </a:ext>
            </a:extLst>
          </p:cNvPr>
          <p:cNvSpPr/>
          <p:nvPr userDrawn="1"/>
        </p:nvSpPr>
        <p:spPr>
          <a:xfrm rot="10800000">
            <a:off x="-1" y="0"/>
            <a:ext cx="12190990" cy="2060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115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D041A-9000-7A4E-BDE9-311D05EECA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0016" y="1961173"/>
            <a:ext cx="5328592" cy="4215790"/>
          </a:xfrm>
        </p:spPr>
        <p:txBody>
          <a:bodyPr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36C5B4-D641-08DE-7F68-F2B51FD2A6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90726"/>
            <a:ext cx="5951984" cy="4000499"/>
          </a:xfrm>
          <a:custGeom>
            <a:avLst/>
            <a:gdLst>
              <a:gd name="connsiteX0" fmla="*/ 0 w 5951984"/>
              <a:gd name="connsiteY0" fmla="*/ 0 h 4000499"/>
              <a:gd name="connsiteX1" fmla="*/ 4151784 w 5951984"/>
              <a:gd name="connsiteY1" fmla="*/ 0 h 4000499"/>
              <a:gd name="connsiteX2" fmla="*/ 4151784 w 5951984"/>
              <a:gd name="connsiteY2" fmla="*/ 1204 h 4000499"/>
              <a:gd name="connsiteX3" fmla="*/ 5669789 w 5951984"/>
              <a:gd name="connsiteY3" fmla="*/ 1204 h 4000499"/>
              <a:gd name="connsiteX4" fmla="*/ 5951984 w 5951984"/>
              <a:gd name="connsiteY4" fmla="*/ 283633 h 4000499"/>
              <a:gd name="connsiteX5" fmla="*/ 5951984 w 5951984"/>
              <a:gd name="connsiteY5" fmla="*/ 3723157 h 4000499"/>
              <a:gd name="connsiteX6" fmla="*/ 5726661 w 5951984"/>
              <a:gd name="connsiteY6" fmla="*/ 3999848 h 4000499"/>
              <a:gd name="connsiteX7" fmla="*/ 5720204 w 5951984"/>
              <a:gd name="connsiteY7" fmla="*/ 4000499 h 4000499"/>
              <a:gd name="connsiteX8" fmla="*/ 0 w 5951984"/>
              <a:gd name="connsiteY8" fmla="*/ 4000499 h 400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1984" h="4000499">
                <a:moveTo>
                  <a:pt x="0" y="0"/>
                </a:moveTo>
                <a:lnTo>
                  <a:pt x="4151784" y="0"/>
                </a:lnTo>
                <a:lnTo>
                  <a:pt x="4151784" y="1204"/>
                </a:lnTo>
                <a:lnTo>
                  <a:pt x="5669789" y="1204"/>
                </a:lnTo>
                <a:cubicBezTo>
                  <a:pt x="5825641" y="1204"/>
                  <a:pt x="5951984" y="127652"/>
                  <a:pt x="5951984" y="283633"/>
                </a:cubicBezTo>
                <a:lnTo>
                  <a:pt x="5951984" y="3723157"/>
                </a:lnTo>
                <a:cubicBezTo>
                  <a:pt x="5951984" y="3859640"/>
                  <a:pt x="5855253" y="3973512"/>
                  <a:pt x="5726661" y="3999848"/>
                </a:cubicBezTo>
                <a:lnTo>
                  <a:pt x="5720204" y="4000499"/>
                </a:lnTo>
                <a:lnTo>
                  <a:pt x="0" y="40004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A1C3E-5A1D-A3CD-DF57-6D7A127948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8EB3DD4-7248-4B8B-91B2-E2E23A169766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D8B688-E088-B785-E6CB-E9EA0A160A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149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D041A-9000-7A4E-BDE9-311D05EECA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392" y="1961173"/>
            <a:ext cx="5328592" cy="4215790"/>
          </a:xfrm>
        </p:spPr>
        <p:txBody>
          <a:bodyPr/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13F359-756B-9641-9D23-0829D4A497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6626" y="1990726"/>
            <a:ext cx="5965374" cy="4000499"/>
          </a:xfrm>
          <a:custGeom>
            <a:avLst/>
            <a:gdLst>
              <a:gd name="connsiteX0" fmla="*/ 1309534 w 5965374"/>
              <a:gd name="connsiteY0" fmla="*/ 0 h 4000499"/>
              <a:gd name="connsiteX1" fmla="*/ 4429484 w 5965374"/>
              <a:gd name="connsiteY1" fmla="*/ 0 h 4000499"/>
              <a:gd name="connsiteX2" fmla="*/ 4429484 w 5965374"/>
              <a:gd name="connsiteY2" fmla="*/ 1204 h 4000499"/>
              <a:gd name="connsiteX3" fmla="*/ 5965374 w 5965374"/>
              <a:gd name="connsiteY3" fmla="*/ 1204 h 4000499"/>
              <a:gd name="connsiteX4" fmla="*/ 5965374 w 5965374"/>
              <a:gd name="connsiteY4" fmla="*/ 4000499 h 4000499"/>
              <a:gd name="connsiteX5" fmla="*/ 1309534 w 5965374"/>
              <a:gd name="connsiteY5" fmla="*/ 4000499 h 4000499"/>
              <a:gd name="connsiteX6" fmla="*/ 225180 w 5965374"/>
              <a:gd name="connsiteY6" fmla="*/ 4000499 h 4000499"/>
              <a:gd name="connsiteX7" fmla="*/ 218723 w 5965374"/>
              <a:gd name="connsiteY7" fmla="*/ 3999848 h 4000499"/>
              <a:gd name="connsiteX8" fmla="*/ 10524 w 5965374"/>
              <a:gd name="connsiteY8" fmla="*/ 3820265 h 4000499"/>
              <a:gd name="connsiteX9" fmla="*/ 0 w 5965374"/>
              <a:gd name="connsiteY9" fmla="*/ 3781275 h 4000499"/>
              <a:gd name="connsiteX10" fmla="*/ 0 w 5965374"/>
              <a:gd name="connsiteY10" fmla="*/ 223919 h 4000499"/>
              <a:gd name="connsiteX11" fmla="*/ 15577 w 5965374"/>
              <a:gd name="connsiteY11" fmla="*/ 173699 h 4000499"/>
              <a:gd name="connsiteX12" fmla="*/ 275595 w 5965374"/>
              <a:gd name="connsiteY12" fmla="*/ 1204 h 4000499"/>
              <a:gd name="connsiteX13" fmla="*/ 1309534 w 5965374"/>
              <a:gd name="connsiteY13" fmla="*/ 1204 h 400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65374" h="4000499">
                <a:moveTo>
                  <a:pt x="1309534" y="0"/>
                </a:moveTo>
                <a:lnTo>
                  <a:pt x="4429484" y="0"/>
                </a:lnTo>
                <a:lnTo>
                  <a:pt x="4429484" y="1204"/>
                </a:lnTo>
                <a:lnTo>
                  <a:pt x="5965374" y="1204"/>
                </a:lnTo>
                <a:lnTo>
                  <a:pt x="5965374" y="4000499"/>
                </a:lnTo>
                <a:lnTo>
                  <a:pt x="1309534" y="4000499"/>
                </a:lnTo>
                <a:lnTo>
                  <a:pt x="225180" y="4000499"/>
                </a:lnTo>
                <a:lnTo>
                  <a:pt x="218723" y="3999848"/>
                </a:lnTo>
                <a:cubicBezTo>
                  <a:pt x="122279" y="3980096"/>
                  <a:pt x="43757" y="3911105"/>
                  <a:pt x="10524" y="3820265"/>
                </a:cubicBezTo>
                <a:lnTo>
                  <a:pt x="0" y="3781275"/>
                </a:lnTo>
                <a:lnTo>
                  <a:pt x="0" y="223919"/>
                </a:lnTo>
                <a:lnTo>
                  <a:pt x="15577" y="173699"/>
                </a:lnTo>
                <a:cubicBezTo>
                  <a:pt x="58416" y="72331"/>
                  <a:pt x="158706" y="1204"/>
                  <a:pt x="275595" y="1204"/>
                </a:cubicBezTo>
                <a:lnTo>
                  <a:pt x="1309534" y="12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3662B-9D8E-2597-38E5-85B2C8F204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F7C6F49-A1C3-472F-A655-42503F9C629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4E0CCE-4F4F-62DD-36A4-4D81EC4051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557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5C86-3AEF-D81D-476A-D0157A493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939732-7E44-1560-A2B5-42E1F0B7C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E0EDFBE-6101-B51E-FDF8-80E39E10BE8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3888" y="1989138"/>
            <a:ext cx="5327650" cy="2859087"/>
          </a:xfrm>
          <a:prstGeom prst="roundRect">
            <a:avLst>
              <a:gd name="adj" fmla="val 6006"/>
            </a:avLst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  <a:endParaRPr lang="de-CH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A3EBEC9-7C76-47BE-8A4F-CE05FB87A1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5085184"/>
            <a:ext cx="5327650" cy="936204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59E0E169-8C56-DBDE-C9B9-6978269555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0464" y="1989138"/>
            <a:ext cx="5327650" cy="2859087"/>
          </a:xfrm>
          <a:prstGeom prst="roundRect">
            <a:avLst>
              <a:gd name="adj" fmla="val 6006"/>
            </a:avLst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  <a:endParaRPr lang="de-CH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62538BB5-3330-EF31-C239-C5479002D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4" y="5085184"/>
            <a:ext cx="5327650" cy="936204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D60947-756C-3CC6-BB1C-5B1AFB3E0D6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076A7C9-C556-44E8-B04B-1CD8EDDCF2F9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E740C-C6C0-5940-625C-3F8D172B72F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45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8E05AA-6F48-CF4E-07B8-B50ED12420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0309" cy="4010748"/>
          </a:xfrm>
          <a:custGeom>
            <a:avLst/>
            <a:gdLst>
              <a:gd name="connsiteX0" fmla="*/ 0 w 3260309"/>
              <a:gd name="connsiteY0" fmla="*/ 0 h 4010748"/>
              <a:gd name="connsiteX1" fmla="*/ 3024131 w 3260309"/>
              <a:gd name="connsiteY1" fmla="*/ 0 h 4010748"/>
              <a:gd name="connsiteX2" fmla="*/ 3260309 w 3260309"/>
              <a:gd name="connsiteY2" fmla="*/ 236178 h 4010748"/>
              <a:gd name="connsiteX3" fmla="*/ 3260309 w 3260309"/>
              <a:gd name="connsiteY3" fmla="*/ 3774570 h 4010748"/>
              <a:gd name="connsiteX4" fmla="*/ 3024131 w 3260309"/>
              <a:gd name="connsiteY4" fmla="*/ 4010748 h 4010748"/>
              <a:gd name="connsiteX5" fmla="*/ 0 w 3260309"/>
              <a:gd name="connsiteY5" fmla="*/ 4010748 h 40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0309" h="4010748">
                <a:moveTo>
                  <a:pt x="0" y="0"/>
                </a:moveTo>
                <a:lnTo>
                  <a:pt x="3024131" y="0"/>
                </a:lnTo>
                <a:cubicBezTo>
                  <a:pt x="3154569" y="0"/>
                  <a:pt x="3260309" y="105740"/>
                  <a:pt x="3260309" y="236178"/>
                </a:cubicBezTo>
                <a:lnTo>
                  <a:pt x="3260309" y="3774570"/>
                </a:lnTo>
                <a:cubicBezTo>
                  <a:pt x="3260309" y="3905008"/>
                  <a:pt x="3154569" y="4010748"/>
                  <a:pt x="3024131" y="4010748"/>
                </a:cubicBezTo>
                <a:lnTo>
                  <a:pt x="0" y="40107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85C5D0-F1E2-4CAC-0544-3B46ED5A10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55196" y="548680"/>
            <a:ext cx="4176464" cy="2880320"/>
          </a:xfrm>
          <a:prstGeom prst="roundRect">
            <a:avLst>
              <a:gd name="adj" fmla="val 6377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483676-1037-00EB-0622-505F75BAC3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47728" y="4004442"/>
            <a:ext cx="2880320" cy="1987946"/>
          </a:xfrm>
          <a:prstGeom prst="roundRect">
            <a:avLst>
              <a:gd name="adj" fmla="val 905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C84CD9-65F1-7A3D-CEE3-53AE37CDB2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31692" y="2005374"/>
            <a:ext cx="3260309" cy="2575754"/>
          </a:xfrm>
          <a:custGeom>
            <a:avLst/>
            <a:gdLst>
              <a:gd name="connsiteX0" fmla="*/ 188288 w 3260309"/>
              <a:gd name="connsiteY0" fmla="*/ 0 h 2575754"/>
              <a:gd name="connsiteX1" fmla="*/ 3260309 w 3260309"/>
              <a:gd name="connsiteY1" fmla="*/ 0 h 2575754"/>
              <a:gd name="connsiteX2" fmla="*/ 3260309 w 3260309"/>
              <a:gd name="connsiteY2" fmla="*/ 2575754 h 2575754"/>
              <a:gd name="connsiteX3" fmla="*/ 188288 w 3260309"/>
              <a:gd name="connsiteY3" fmla="*/ 2575754 h 2575754"/>
              <a:gd name="connsiteX4" fmla="*/ 0 w 3260309"/>
              <a:gd name="connsiteY4" fmla="*/ 2387466 h 2575754"/>
              <a:gd name="connsiteX5" fmla="*/ 0 w 3260309"/>
              <a:gd name="connsiteY5" fmla="*/ 188288 h 2575754"/>
              <a:gd name="connsiteX6" fmla="*/ 188288 w 3260309"/>
              <a:gd name="connsiteY6" fmla="*/ 0 h 257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0309" h="2575754">
                <a:moveTo>
                  <a:pt x="188288" y="0"/>
                </a:moveTo>
                <a:lnTo>
                  <a:pt x="3260309" y="0"/>
                </a:lnTo>
                <a:lnTo>
                  <a:pt x="3260309" y="2575754"/>
                </a:lnTo>
                <a:lnTo>
                  <a:pt x="188288" y="2575754"/>
                </a:lnTo>
                <a:cubicBezTo>
                  <a:pt x="84299" y="2575754"/>
                  <a:pt x="0" y="2491455"/>
                  <a:pt x="0" y="2387466"/>
                </a:cubicBezTo>
                <a:lnTo>
                  <a:pt x="0" y="188288"/>
                </a:lnTo>
                <a:cubicBezTo>
                  <a:pt x="0" y="84299"/>
                  <a:pt x="84299" y="0"/>
                  <a:pt x="1882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08260E-83D8-A711-07FC-6A01F0C339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755" y="4256529"/>
            <a:ext cx="2736081" cy="1735859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sz="3200" b="1"/>
            </a:lvl1pPr>
            <a:lvl2pPr marL="0" indent="0">
              <a:lnSpc>
                <a:spcPct val="80000"/>
              </a:lnSpc>
              <a:spcAft>
                <a:spcPts val="600"/>
              </a:spcAft>
              <a:buNone/>
              <a:defRPr sz="1400" b="1"/>
            </a:lvl2pPr>
            <a:lvl5pPr marL="715962" indent="0">
              <a:buNone/>
              <a:defRPr/>
            </a:lvl5pPr>
          </a:lstStyle>
          <a:p>
            <a:pPr lvl="0"/>
            <a:r>
              <a:rPr lang="en-GB" dirty="0"/>
              <a:t>XX%</a:t>
            </a:r>
          </a:p>
          <a:p>
            <a:pPr lvl="1"/>
            <a:r>
              <a:rPr lang="en-GB" dirty="0"/>
              <a:t>Description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1B1EE25-3705-AE8A-9E92-2785D9EC04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41437" y="3977397"/>
            <a:ext cx="1990868" cy="1735859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sz="3200" b="1"/>
            </a:lvl1pPr>
            <a:lvl2pPr marL="0" indent="0">
              <a:lnSpc>
                <a:spcPct val="80000"/>
              </a:lnSpc>
              <a:spcAft>
                <a:spcPts val="600"/>
              </a:spcAft>
              <a:buNone/>
              <a:defRPr sz="1400" b="1"/>
            </a:lvl2pPr>
            <a:lvl5pPr marL="715962" indent="0">
              <a:buNone/>
              <a:defRPr/>
            </a:lvl5pPr>
          </a:lstStyle>
          <a:p>
            <a:pPr lvl="0"/>
            <a:r>
              <a:rPr lang="en-GB" dirty="0"/>
              <a:t>XX%</a:t>
            </a:r>
          </a:p>
          <a:p>
            <a:pPr lvl="1"/>
            <a:r>
              <a:rPr lang="en-GB" dirty="0"/>
              <a:t>Description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145D613-F7C7-6A84-D8EA-E4B8D04ACC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3023" y="4845327"/>
            <a:ext cx="2605221" cy="114706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sz="3200" b="1"/>
            </a:lvl1pPr>
            <a:lvl2pPr marL="0" indent="0">
              <a:lnSpc>
                <a:spcPct val="80000"/>
              </a:lnSpc>
              <a:spcAft>
                <a:spcPts val="600"/>
              </a:spcAft>
              <a:buNone/>
              <a:defRPr sz="1400" b="1"/>
            </a:lvl2pPr>
            <a:lvl5pPr marL="715962" indent="0">
              <a:buNone/>
              <a:defRPr/>
            </a:lvl5pPr>
          </a:lstStyle>
          <a:p>
            <a:pPr lvl="0"/>
            <a:r>
              <a:rPr lang="en-GB" dirty="0"/>
              <a:t>XX%</a:t>
            </a:r>
          </a:p>
          <a:p>
            <a:pPr lvl="1"/>
            <a:r>
              <a:rPr lang="en-GB" dirty="0"/>
              <a:t>Description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A0DE3FF-8DE7-16F8-F707-9331106697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305" y="512820"/>
            <a:ext cx="2605221" cy="114706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sz="3200" b="1"/>
            </a:lvl1pPr>
            <a:lvl2pPr marL="0" indent="0">
              <a:lnSpc>
                <a:spcPct val="80000"/>
              </a:lnSpc>
              <a:spcAft>
                <a:spcPts val="600"/>
              </a:spcAft>
              <a:buNone/>
              <a:defRPr sz="1400" b="1"/>
            </a:lvl2pPr>
            <a:lvl5pPr marL="715962" indent="0">
              <a:buNone/>
              <a:defRPr/>
            </a:lvl5pPr>
          </a:lstStyle>
          <a:p>
            <a:pPr lvl="0"/>
            <a:r>
              <a:rPr lang="en-GB" dirty="0"/>
              <a:t>XX%</a:t>
            </a:r>
          </a:p>
          <a:p>
            <a:pPr lvl="1"/>
            <a:r>
              <a:rPr lang="en-GB" dirty="0"/>
              <a:t>Description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184FE-8499-3932-AF7D-D08A5898983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59D9616-9F2F-420F-A6C9-00575B244304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5F6DAE-DE37-BA85-79EB-9202A3DE8FD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302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E1C774-1423-B74C-9A41-573C9121D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4A4CF54-FB77-068D-2889-1BD74F822B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496" y="0"/>
            <a:ext cx="6096000" cy="342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271FCE3-5F9B-CCF1-3568-2B8479616C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8716"/>
            <a:ext cx="6096000" cy="342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8133EAF-A965-1599-F301-E1E70DC5D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496" y="3428716"/>
            <a:ext cx="6096000" cy="3429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5FBE59-B056-575A-16CB-20EE8CA326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5776A-8458-FB31-DC7C-773DB1C3FC5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D732A5-76C7-4FA0-88B8-3A6629E13770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CD4AEBE-08FD-55C9-0CC0-44710C229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639" y="6330968"/>
            <a:ext cx="514800" cy="41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7198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E1C774-1423-B74C-9A41-573C9121D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5FBE59-B056-575A-16CB-20EE8CA326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EE840-771C-2F34-F118-54477986144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4BA3F0-F1D5-4AC4-AA5F-8EF55409DB91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7B3F0BD-107C-CD2A-19A7-A9DEF6B9C0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639" y="6330968"/>
            <a:ext cx="514800" cy="41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239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5FBE59-B056-575A-16CB-20EE8CA326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4D233F75-0466-80F6-DEE4-104BBEEE6878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812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C9E9-52A1-7D0F-105B-5C5CD4A4F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F3B79DA-9A5F-4C29-C1A0-B58BA0CD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DBAE6E-0AFD-074C-E240-29A4958227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1BEEA83-0B0E-44E3-A4E3-23C203DE2A93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02B85-2EE8-3AD3-B1F7-3B4A27AFFE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033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folie">
    <p:bg>
      <p:bgPr>
        <a:solidFill>
          <a:srgbClr val="F0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C9E9-52A1-7D0F-105B-5C5CD4A4F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F3B79DA-9A5F-4C29-C1A0-B58BA0CD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980728"/>
            <a:ext cx="10944225" cy="5040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 dirty="0"/>
              <a:t>Subtitle (optional)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7454317-F9ED-F4F8-6BCF-CA1396F59F8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8" y="2006545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AA721F-7303-60C2-F457-70CB05C83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2100" y="2006545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11BE96FC-0A31-536F-DC34-E854B2C618C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0312" y="2006545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AFEC3779-B90A-DC59-F365-7A22B0408B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3888" y="4019159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1C84EAE8-D1ED-8E13-2460-E7934129F9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72100" y="4019159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B3582DD6-DFAA-50DA-368E-6231184DF9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0312" y="4019159"/>
            <a:ext cx="1332000" cy="1331913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A76C6-44D5-4DC4-F87C-B6A61C4A7B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97819" y="2304389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066EE01-DB95-341A-3418-F61C859223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5807" y="2304389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9B5DBEE-7395-9075-C77E-8A9B143E54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6400" y="2304389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72DAD3B-B79C-D10C-17DA-243BA874B7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97819" y="4236753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1"/>
            <a:r>
              <a:rPr lang="en-GB" dirty="0"/>
              <a:t>Ebene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F6B68BC1-C800-2432-F94F-56892A287C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5807" y="4236753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5A208F6-E6C0-499B-E1B9-725F9B42A0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6400" y="4236753"/>
            <a:ext cx="2016000" cy="936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/>
            </a:lvl1pPr>
            <a:lvl2pPr marL="0" indent="0">
              <a:spcAft>
                <a:spcPts val="0"/>
              </a:spcAft>
              <a:buNone/>
              <a:defRPr sz="1000"/>
            </a:lvl2pPr>
            <a:lvl3pPr marL="358775" indent="0">
              <a:buNone/>
              <a:defRPr sz="1200"/>
            </a:lvl3pPr>
            <a:lvl4pPr marL="538163" indent="0">
              <a:buNone/>
              <a:defRPr sz="1200"/>
            </a:lvl4pPr>
            <a:lvl5pPr marL="715962" indent="0">
              <a:buNone/>
              <a:defRPr sz="1200"/>
            </a:lvl5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C30C13-894A-E253-6C06-AF452B9513B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FF7BC5B2-9A7A-40DD-9551-1920E5DDEE74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FACA6F-7F0F-8C89-6CCF-6489503B9CF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26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3 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1">
            <a:extLst>
              <a:ext uri="{FF2B5EF4-FFF2-40B4-BE49-F238E27FC236}">
                <a16:creationId xmlns:a16="http://schemas.microsoft.com/office/drawing/2014/main" id="{27DE5AD5-AAAD-FBCC-C1E3-E3AED9658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28" r="20022" b="1712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832A1FA8-B3ED-0140-C65E-13D0BDB5BF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96688" y="1717055"/>
            <a:ext cx="11064832" cy="4554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5105" y="2060848"/>
            <a:ext cx="8135191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7E46FB-A550-0A37-D359-48FEC910EC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3889" y="5733603"/>
            <a:ext cx="8135936" cy="3596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CH" dirty="0"/>
              <a:t>Datum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CA18F16-AD1D-F0B2-78AA-6714886A5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25105" y="3602038"/>
            <a:ext cx="8135190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Untertitel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2669DC3-BFBA-BBCB-F7D0-8615B1E3E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23889" y="3956616"/>
            <a:ext cx="8135190" cy="79216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CH" dirty="0"/>
              <a:t>Name 1, Funktion des/r Vortragenden</a:t>
            </a:r>
            <a:br>
              <a:rPr lang="de-CH" dirty="0"/>
            </a:br>
            <a:r>
              <a:rPr lang="de-CH" dirty="0"/>
              <a:t>Name 2, Funktion des/r Vortragenden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DB70E4C-F9BF-8DFB-201B-01550DD036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pic>
        <p:nvPicPr>
          <p:cNvPr id="4" name="Picture Placeholder 21">
            <a:extLst>
              <a:ext uri="{FF2B5EF4-FFF2-40B4-BE49-F238E27FC236}">
                <a16:creationId xmlns:a16="http://schemas.microsoft.com/office/drawing/2014/main" id="{42DB5785-5132-5EF5-B603-1B02C33D78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28" r="20022" b="1712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5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2160">
          <p15:clr>
            <a:srgbClr val="FBAE40"/>
          </p15:clr>
        </p15:guide>
        <p15:guide id="1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C489-D040-B715-EE6C-F07D0E56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0595-B27E-40F4-AEAF-E90C6FA1F12E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CCD1C-FF97-F22D-BCB6-B7F45A066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78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tglied werden (Text variabel)">
    <p:bg>
      <p:bgPr>
        <a:solidFill>
          <a:srgbClr val="F0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04E31C9F-DE20-BE12-81F2-A20A49EA97D5}"/>
              </a:ext>
            </a:extLst>
          </p:cNvPr>
          <p:cNvSpPr/>
          <p:nvPr/>
        </p:nvSpPr>
        <p:spPr>
          <a:xfrm rot="5400000">
            <a:off x="625698" y="-641152"/>
            <a:ext cx="6857718" cy="8140026"/>
          </a:xfrm>
          <a:prstGeom prst="round2SameRect">
            <a:avLst>
              <a:gd name="adj1" fmla="val 591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EFDDAC-B61C-5C25-F5E9-30B0EA0F73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23888" y="1914420"/>
            <a:ext cx="6733852" cy="15876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defRPr lang="de-CH" sz="3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8DA0C93-CB2F-7F70-10CE-FE325A196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22752" y="3940931"/>
            <a:ext cx="6733852" cy="139675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CH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Text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1909808-2BCD-BC8B-713D-3F1C92F027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0416" y="5528801"/>
            <a:ext cx="1656184" cy="20780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de-CH" sz="9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Link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0BBAF36-5445-B86B-4B91-F380F3717B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44272" y="5272704"/>
            <a:ext cx="720000" cy="72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 </a:t>
            </a:r>
            <a:endParaRPr lang="en-GB" dirty="0"/>
          </a:p>
        </p:txBody>
      </p:sp>
      <p:pic>
        <p:nvPicPr>
          <p:cNvPr id="27" name="Graphic 13">
            <a:hlinkClick r:id="rId4" action="ppaction://hlinkfile"/>
            <a:extLst>
              <a:ext uri="{FF2B5EF4-FFF2-40B4-BE49-F238E27FC236}">
                <a16:creationId xmlns:a16="http://schemas.microsoft.com/office/drawing/2014/main" id="{009AFDD9-3F9B-16F6-9747-CFBAF325D6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9137" t="79611" r="2751" b="15000"/>
          <a:stretch/>
        </p:blipFill>
        <p:spPr>
          <a:xfrm>
            <a:off x="9660640" y="5462693"/>
            <a:ext cx="2196000" cy="367499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1FE5F40-D0DB-42E8-07AF-5302A0AB8E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pic>
        <p:nvPicPr>
          <p:cNvPr id="5" name="Graphic 13">
            <a:hlinkClick r:id="rId4" action="ppaction://hlinkfile"/>
            <a:extLst>
              <a:ext uri="{FF2B5EF4-FFF2-40B4-BE49-F238E27FC236}">
                <a16:creationId xmlns:a16="http://schemas.microsoft.com/office/drawing/2014/main" id="{24CDFBCC-DE93-72AB-09EF-338AD4B87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9137" t="79611" r="2751" b="15000"/>
          <a:stretch/>
        </p:blipFill>
        <p:spPr>
          <a:xfrm>
            <a:off x="9660640" y="5462693"/>
            <a:ext cx="2196000" cy="367499"/>
          </a:xfrm>
          <a:prstGeom prst="rect">
            <a:avLst/>
          </a:prstGeom>
        </p:spPr>
      </p:pic>
      <p:pic>
        <p:nvPicPr>
          <p:cNvPr id="3" name="Graphic 13">
            <a:hlinkClick r:id="rId4" action="ppaction://hlinkfile"/>
            <a:extLst>
              <a:ext uri="{FF2B5EF4-FFF2-40B4-BE49-F238E27FC236}">
                <a16:creationId xmlns:a16="http://schemas.microsoft.com/office/drawing/2014/main" id="{34E61538-C11A-C7EA-A06B-326E6C9FC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9137" t="79611" r="2751" b="15000"/>
          <a:stretch/>
        </p:blipFill>
        <p:spPr>
          <a:xfrm>
            <a:off x="9660640" y="5462693"/>
            <a:ext cx="2196000" cy="3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9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889" y="1901067"/>
            <a:ext cx="10944224" cy="2520280"/>
          </a:xfrm>
        </p:spPr>
        <p:txBody>
          <a:bodyPr anchor="t">
            <a:normAutofit/>
          </a:bodyPr>
          <a:lstStyle>
            <a:lvl1pPr algn="l">
              <a:lnSpc>
                <a:spcPct val="87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4FCE8D3-C9AC-4EB7-D1D2-B9FFB39062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570C0ED-8B01-8D51-77AE-8B3EBCD3CA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639" y="6330968"/>
            <a:ext cx="514800" cy="4104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20CF1-2081-2C50-A49C-CCA38C72635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787777-E0CB-4FD8-BFAA-9B8424613D23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9CAC-F6D4-AF8C-FD55-40213AB340B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731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foli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9BC456B-335F-B96A-AEFC-B3CF5B36D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60"/>
          <a:stretch/>
        </p:blipFill>
        <p:spPr>
          <a:xfrm>
            <a:off x="3045389" y="1052737"/>
            <a:ext cx="5958000" cy="476094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1726A4A-B6CF-CE0B-3DA4-EF7FF52A3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860"/>
          <a:stretch/>
        </p:blipFill>
        <p:spPr>
          <a:xfrm>
            <a:off x="3045389" y="1052737"/>
            <a:ext cx="5958000" cy="47609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397C08B-7765-3798-D6A0-247A8C31E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860"/>
          <a:stretch/>
        </p:blipFill>
        <p:spPr>
          <a:xfrm>
            <a:off x="3045389" y="1052737"/>
            <a:ext cx="5958000" cy="47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197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folie Logo anim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F_Outro_Logo_Superzeichen">
            <a:hlinkClick r:id="" action="ppaction://media"/>
            <a:extLst>
              <a:ext uri="{FF2B5EF4-FFF2-40B4-BE49-F238E27FC236}">
                <a16:creationId xmlns:a16="http://schemas.microsoft.com/office/drawing/2014/main" id="{DABC51FF-A28F-FE0B-073D-10FD54248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PF_Outro_Logo_Superzeichen">
            <a:hlinkClick r:id="" action="ppaction://media"/>
            <a:extLst>
              <a:ext uri="{FF2B5EF4-FFF2-40B4-BE49-F238E27FC236}">
                <a16:creationId xmlns:a16="http://schemas.microsoft.com/office/drawing/2014/main" id="{BB593BA8-B67F-C938-2780-AC0C6DE09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PF_Outro_Logo_Superzeichen">
            <a:hlinkClick r:id="" action="ppaction://media"/>
            <a:extLst>
              <a:ext uri="{FF2B5EF4-FFF2-40B4-BE49-F238E27FC236}">
                <a16:creationId xmlns:a16="http://schemas.microsoft.com/office/drawing/2014/main" id="{86A5996F-21FB-CA8B-333C-CB08C4107657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folie SP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03A4106-0F6E-7F1D-CA27-F5028ED8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1265892-F26F-33DB-30D3-78B64F85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8C94E75-5960-7ADB-A04C-10880600F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3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folie SPG Logo (animi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F_Outro_Logo_E">
            <a:hlinkClick r:id="" action="ppaction://media"/>
            <a:extLst>
              <a:ext uri="{FF2B5EF4-FFF2-40B4-BE49-F238E27FC236}">
                <a16:creationId xmlns:a16="http://schemas.microsoft.com/office/drawing/2014/main" id="{6E3736F7-2643-35E0-2610-266218141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PF_Outro_Logo_E">
            <a:hlinkClick r:id="" action="ppaction://media"/>
            <a:extLst>
              <a:ext uri="{FF2B5EF4-FFF2-40B4-BE49-F238E27FC236}">
                <a16:creationId xmlns:a16="http://schemas.microsoft.com/office/drawing/2014/main" id="{7949E053-20A2-3364-7808-234B94DE3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PF_Outro_Logo_E">
            <a:hlinkClick r:id="" action="ppaction://media"/>
            <a:extLst>
              <a:ext uri="{FF2B5EF4-FFF2-40B4-BE49-F238E27FC236}">
                <a16:creationId xmlns:a16="http://schemas.microsoft.com/office/drawing/2014/main" id="{F3C44C5F-1C8A-82FE-601D-A92E5B5AEF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Vollbild austausch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5FFFE5C-C8FC-DE55-8737-981F3CB7DB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5875" y="0"/>
            <a:ext cx="1220787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549436-CE73-CFEF-DAE8-7E862F861A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96688" y="1717055"/>
            <a:ext cx="11064832" cy="4554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4609" y="2060848"/>
            <a:ext cx="7920880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7E46FB-A550-0A37-D359-48FEC910EC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4138" y="5517232"/>
            <a:ext cx="7920880" cy="3596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CA18F16-AD1D-F0B2-78AA-6714886A5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24608" y="3602038"/>
            <a:ext cx="7920879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2669DC3-BFBA-BBCB-F7D0-8615B1E3E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23392" y="3956616"/>
            <a:ext cx="7920879" cy="79216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1, Function of presenter</a:t>
            </a:r>
            <a:br>
              <a:rPr lang="en-US" dirty="0"/>
            </a:br>
            <a:r>
              <a:rPr lang="en-US" dirty="0"/>
              <a:t>Name 2, Function of presenter</a:t>
            </a:r>
            <a:endParaRPr lang="en-GB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915FF35-780B-23FB-FF9A-AEDFB6B146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466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2 ohne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609" y="2060848"/>
            <a:ext cx="7920880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DD12D13-E855-19CF-A39A-373DED71EDD7}"/>
              </a:ext>
            </a:extLst>
          </p:cNvPr>
          <p:cNvSpPr/>
          <p:nvPr/>
        </p:nvSpPr>
        <p:spPr>
          <a:xfrm rot="5400000">
            <a:off x="2179419" y="-477285"/>
            <a:ext cx="4553465" cy="8943213"/>
          </a:xfrm>
          <a:prstGeom prst="round2SameRect">
            <a:avLst>
              <a:gd name="adj1" fmla="val 9611"/>
              <a:gd name="adj2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F8F95-F5A5-3253-8C94-B07314E3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139" y="5517232"/>
            <a:ext cx="7920879" cy="3596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9" name="Rectangle: Top Corners Rounded 10">
            <a:extLst>
              <a:ext uri="{FF2B5EF4-FFF2-40B4-BE49-F238E27FC236}">
                <a16:creationId xmlns:a16="http://schemas.microsoft.com/office/drawing/2014/main" id="{ED5B8695-ECC8-65D2-A3C2-198CB8C7ED70}"/>
              </a:ext>
            </a:extLst>
          </p:cNvPr>
          <p:cNvSpPr/>
          <p:nvPr/>
        </p:nvSpPr>
        <p:spPr>
          <a:xfrm rot="5400000">
            <a:off x="2138802" y="-517901"/>
            <a:ext cx="4553465" cy="9024446"/>
          </a:xfrm>
          <a:prstGeom prst="round2SameRect">
            <a:avLst>
              <a:gd name="adj1" fmla="val 9611"/>
              <a:gd name="adj2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F43530A-0CE9-BFD6-7429-1319E7DD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608" y="3602038"/>
            <a:ext cx="7920879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615BF6F-75F5-3A91-FAFB-91D1EE8DAF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3956616"/>
            <a:ext cx="7920879" cy="79216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1, Function of presenter </a:t>
            </a:r>
            <a:br>
              <a:rPr lang="en-US" dirty="0"/>
            </a:br>
            <a:r>
              <a:rPr lang="en-US" dirty="0"/>
              <a:t>Name 2, Function of presenter</a:t>
            </a:r>
            <a:endParaRPr lang="en-GB" dirty="0"/>
          </a:p>
        </p:txBody>
      </p:sp>
      <p:sp>
        <p:nvSpPr>
          <p:cNvPr id="23" name="Rectangle: Top Corners Rounded 10">
            <a:extLst>
              <a:ext uri="{FF2B5EF4-FFF2-40B4-BE49-F238E27FC236}">
                <a16:creationId xmlns:a16="http://schemas.microsoft.com/office/drawing/2014/main" id="{EC65D8A4-D3AA-67E6-08F9-F325F7147797}"/>
              </a:ext>
            </a:extLst>
          </p:cNvPr>
          <p:cNvSpPr/>
          <p:nvPr/>
        </p:nvSpPr>
        <p:spPr>
          <a:xfrm rot="5400000">
            <a:off x="2138802" y="-517901"/>
            <a:ext cx="4553465" cy="9024446"/>
          </a:xfrm>
          <a:prstGeom prst="round2SameRect">
            <a:avLst>
              <a:gd name="adj1" fmla="val 9611"/>
              <a:gd name="adj2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B65DA0-83BA-BCA5-3726-CDD2B040C2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4" name="Rectangle: Top Corners Rounded 10">
            <a:extLst>
              <a:ext uri="{FF2B5EF4-FFF2-40B4-BE49-F238E27FC236}">
                <a16:creationId xmlns:a16="http://schemas.microsoft.com/office/drawing/2014/main" id="{98E58B29-3DEA-E0FA-47D2-66EFBA1376E1}"/>
              </a:ext>
            </a:extLst>
          </p:cNvPr>
          <p:cNvSpPr/>
          <p:nvPr/>
        </p:nvSpPr>
        <p:spPr>
          <a:xfrm rot="5400000">
            <a:off x="2138802" y="-517901"/>
            <a:ext cx="4553465" cy="9024446"/>
          </a:xfrm>
          <a:prstGeom prst="round2SameRect">
            <a:avLst>
              <a:gd name="adj1" fmla="val 9611"/>
              <a:gd name="adj2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Top Corners Rounded 10">
            <a:extLst>
              <a:ext uri="{FF2B5EF4-FFF2-40B4-BE49-F238E27FC236}">
                <a16:creationId xmlns:a16="http://schemas.microsoft.com/office/drawing/2014/main" id="{A2814475-7B3C-4861-258E-CD6C4517E973}"/>
              </a:ext>
            </a:extLst>
          </p:cNvPr>
          <p:cNvSpPr/>
          <p:nvPr userDrawn="1"/>
        </p:nvSpPr>
        <p:spPr>
          <a:xfrm rot="5400000">
            <a:off x="2138802" y="-517901"/>
            <a:ext cx="4553465" cy="9024446"/>
          </a:xfrm>
          <a:prstGeom prst="round2SameRect">
            <a:avLst>
              <a:gd name="adj1" fmla="val 9611"/>
              <a:gd name="adj2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876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3 Bild kle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608" y="2060848"/>
            <a:ext cx="5256584" cy="13681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90AE0-33E7-097B-F3C9-309C0CC03F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608" y="3602038"/>
            <a:ext cx="5256584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F8F95-F5A5-3253-8C94-B07314E3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138" y="5517232"/>
            <a:ext cx="5256583" cy="3596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1C964-7576-5843-6919-E42BE668DF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80125"/>
              <a:gd name="connsiteY0" fmla="*/ 0 h 6858000"/>
              <a:gd name="connsiteX1" fmla="*/ 6080125 w 6080125"/>
              <a:gd name="connsiteY1" fmla="*/ 0 h 6858000"/>
              <a:gd name="connsiteX2" fmla="*/ 6080125 w 6080125"/>
              <a:gd name="connsiteY2" fmla="*/ 6858000 h 6858000"/>
              <a:gd name="connsiteX3" fmla="*/ 0 w 6080125"/>
              <a:gd name="connsiteY3" fmla="*/ 6858000 h 6858000"/>
              <a:gd name="connsiteX4" fmla="*/ 0 w 6080125"/>
              <a:gd name="connsiteY4" fmla="*/ 6855673 h 6858000"/>
              <a:gd name="connsiteX5" fmla="*/ 64913 w 6080125"/>
              <a:gd name="connsiteY5" fmla="*/ 6849129 h 6858000"/>
              <a:gd name="connsiteX6" fmla="*/ 391296 w 6080125"/>
              <a:gd name="connsiteY6" fmla="*/ 6448670 h 6858000"/>
              <a:gd name="connsiteX7" fmla="*/ 391296 w 6080125"/>
              <a:gd name="connsiteY7" fmla="*/ 408763 h 6858000"/>
              <a:gd name="connsiteX8" fmla="*/ 64913 w 6080125"/>
              <a:gd name="connsiteY8" fmla="*/ 8305 h 6858000"/>
              <a:gd name="connsiteX9" fmla="*/ 0 w 6080125"/>
              <a:gd name="connsiteY9" fmla="*/ 17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80125" h="6858000">
                <a:moveTo>
                  <a:pt x="0" y="0"/>
                </a:moveTo>
                <a:lnTo>
                  <a:pt x="6080125" y="0"/>
                </a:lnTo>
                <a:lnTo>
                  <a:pt x="6080125" y="6858000"/>
                </a:lnTo>
                <a:lnTo>
                  <a:pt x="0" y="6858000"/>
                </a:lnTo>
                <a:lnTo>
                  <a:pt x="0" y="6855673"/>
                </a:lnTo>
                <a:lnTo>
                  <a:pt x="64913" y="6849129"/>
                </a:lnTo>
                <a:cubicBezTo>
                  <a:pt x="251180" y="6811013"/>
                  <a:pt x="391296" y="6646205"/>
                  <a:pt x="391296" y="6448670"/>
                </a:cubicBezTo>
                <a:lnTo>
                  <a:pt x="391296" y="408763"/>
                </a:lnTo>
                <a:cubicBezTo>
                  <a:pt x="391296" y="211228"/>
                  <a:pt x="251180" y="46420"/>
                  <a:pt x="64913" y="8305"/>
                </a:cubicBezTo>
                <a:lnTo>
                  <a:pt x="0" y="17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AD279CB-2262-589B-6E23-7F1E94C53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3956616"/>
            <a:ext cx="5256584" cy="79216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1, Function of presenter</a:t>
            </a:r>
            <a:br>
              <a:rPr lang="en-US" dirty="0"/>
            </a:br>
            <a:r>
              <a:rPr lang="en-US" dirty="0"/>
              <a:t>Name 2, Function of presenter</a:t>
            </a:r>
            <a:endParaRPr lang="en-GB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CC1C764-FCDE-55DA-FE28-1FCF4D4B1C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78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DD12D13-E855-19CF-A39A-373DED71EDD7}"/>
              </a:ext>
            </a:extLst>
          </p:cNvPr>
          <p:cNvSpPr/>
          <p:nvPr/>
        </p:nvSpPr>
        <p:spPr>
          <a:xfrm rot="5400000">
            <a:off x="1566995" y="700731"/>
            <a:ext cx="4580843" cy="7745744"/>
          </a:xfrm>
          <a:prstGeom prst="round2SameRect">
            <a:avLst>
              <a:gd name="adj1" fmla="val 9611"/>
              <a:gd name="adj2" fmla="val 0"/>
            </a:avLst>
          </a:prstGeom>
          <a:solidFill>
            <a:srgbClr val="F0F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608" y="2492896"/>
            <a:ext cx="6624736" cy="208823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F8F95-F5A5-3253-8C94-B07314E3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624138" y="6077038"/>
            <a:ext cx="6624735" cy="3596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CF3A3F9-2D35-A9FC-43C6-CCE2C028B7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608" y="4730532"/>
            <a:ext cx="6624734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78706A1-DEE7-DC3D-46AA-6F648712EB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623392" y="5085110"/>
            <a:ext cx="6624734" cy="79216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1, Function of presenter</a:t>
            </a:r>
            <a:br>
              <a:rPr lang="en-US" dirty="0"/>
            </a:br>
            <a:r>
              <a:rPr lang="en-US" dirty="0"/>
              <a:t>Name 2, Function of presenter</a:t>
            </a:r>
            <a:endParaRPr lang="en-GB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838F56-963A-DF96-A32A-B6F0360020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4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5">
    <p:bg>
      <p:bgPr>
        <a:solidFill>
          <a:srgbClr val="F0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80D5B02-0A16-EA30-442D-8764560738E3}"/>
              </a:ext>
            </a:extLst>
          </p:cNvPr>
          <p:cNvSpPr/>
          <p:nvPr/>
        </p:nvSpPr>
        <p:spPr>
          <a:xfrm rot="5400000">
            <a:off x="1566995" y="694425"/>
            <a:ext cx="4580843" cy="7745744"/>
          </a:xfrm>
          <a:prstGeom prst="round2SameRect">
            <a:avLst>
              <a:gd name="adj1" fmla="val 9611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5266-AD88-1B5C-A651-1FB7000D9B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4609" y="2492896"/>
            <a:ext cx="6624736" cy="208823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BF8F95-F5A5-3253-8C94-B07314E38B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4139" y="6077038"/>
            <a:ext cx="6624735" cy="3596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3158FCD-42C0-91AA-1051-02C3D9F6AB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4608" y="4730532"/>
            <a:ext cx="6624265" cy="359693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F918E40-B1F0-ABA9-A66A-4E308A504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623392" y="5085110"/>
            <a:ext cx="6624265" cy="79216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179387" indent="0">
              <a:buNone/>
              <a:defRPr sz="1400">
                <a:solidFill>
                  <a:schemeClr val="bg1"/>
                </a:solidFill>
              </a:defRPr>
            </a:lvl2pPr>
            <a:lvl3pPr marL="358775" indent="0">
              <a:buNone/>
              <a:defRPr sz="1400">
                <a:solidFill>
                  <a:schemeClr val="bg1"/>
                </a:solidFill>
              </a:defRPr>
            </a:lvl3pPr>
            <a:lvl4pPr marL="538163" indent="0">
              <a:buNone/>
              <a:defRPr sz="1400">
                <a:solidFill>
                  <a:schemeClr val="bg1"/>
                </a:solidFill>
              </a:defRPr>
            </a:lvl4pPr>
            <a:lvl5pPr marL="715962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1, Function of presenter</a:t>
            </a:r>
            <a:br>
              <a:rPr lang="en-US" dirty="0"/>
            </a:br>
            <a:r>
              <a:rPr lang="en-US" dirty="0"/>
              <a:t>Name 2, Function of presenter</a:t>
            </a:r>
            <a:endParaRPr lang="en-GB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A64B598-D7C0-8B16-79E1-1E452795F7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376" y="415394"/>
            <a:ext cx="2304256" cy="885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604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7" orient="horz" pos="2160" userDrawn="1">
          <p15:clr>
            <a:srgbClr val="FBAE40"/>
          </p15:clr>
        </p15:guide>
        <p15:guide id="18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78D8-8AFD-393F-DCAF-270414862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0930" y="1556792"/>
            <a:ext cx="8866520" cy="1656184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32B00-41CE-A2C1-0A1D-D6381989B9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80930" y="3428999"/>
            <a:ext cx="886652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CA92B8A6-F222-C62F-4AF0-6F3965AA6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321718"/>
            <a:ext cx="1655762" cy="1800200"/>
          </a:xfrm>
        </p:spPr>
        <p:txBody>
          <a:bodyPr>
            <a:normAutofit/>
          </a:bodyPr>
          <a:lstStyle>
            <a:lvl1pPr marL="0" indent="0">
              <a:buNone/>
              <a:defRPr sz="8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##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F201D8-32B9-21E9-B304-DA7B8322B8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D62BE-07BC-4846-AB4B-785BEF6CBE1A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11DFA-0CEF-894A-7FE4-89F57236E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2A3A3E7-3C2B-123A-26D6-25E6A99C25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6330968"/>
            <a:ext cx="514800" cy="41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88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ED6303-E684-68CD-6482-B2D58E45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1" y="476672"/>
            <a:ext cx="10944721" cy="10081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8F46C-4DE7-4C58-DF64-F554CF116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391" y="1961173"/>
            <a:ext cx="10944721" cy="40601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  <a:p>
            <a:pPr lvl="3"/>
            <a:r>
              <a:rPr lang="en-GB" dirty="0"/>
              <a:t>Text level 4</a:t>
            </a:r>
          </a:p>
          <a:p>
            <a:pPr lvl="4"/>
            <a:r>
              <a:rPr lang="en-GB" dirty="0"/>
              <a:t>Text level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7243-D063-56F9-2AFD-EE1B6F872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552" y="6440721"/>
            <a:ext cx="50477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5001161-9EF8-4C64-B28F-1B7EAAD0ACB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BC49D7DC-137D-936D-78FD-B189B5C61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27448" y="6440721"/>
            <a:ext cx="266429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65AEB4E-434C-47E2-9D02-0F6967E2B999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0F17CF-E927-709A-CAEC-615DF3296D44}"/>
              </a:ext>
            </a:extLst>
          </p:cNvPr>
          <p:cNvSpPr txBox="1">
            <a:spLocks/>
          </p:cNvSpPr>
          <p:nvPr/>
        </p:nvSpPr>
        <p:spPr>
          <a:xfrm>
            <a:off x="551384" y="6330968"/>
            <a:ext cx="514800" cy="410400"/>
          </a:xfrm>
          <a:prstGeom prst="rect">
            <a:avLst/>
          </a:pr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3513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29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0960218-2E89-F7AB-35BB-63F8F64917E3}"/>
              </a:ext>
            </a:extLst>
          </p:cNvPr>
          <p:cNvSpPr txBox="1">
            <a:spLocks/>
          </p:cNvSpPr>
          <p:nvPr userDrawn="1"/>
        </p:nvSpPr>
        <p:spPr>
          <a:xfrm>
            <a:off x="551384" y="6330968"/>
            <a:ext cx="514800" cy="410400"/>
          </a:xfrm>
          <a:prstGeom prst="rect">
            <a:avLst/>
          </a:pr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5963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3513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29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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11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3971" r:id="rId25"/>
    <p:sldLayoutId id="2147483972" r:id="rId26"/>
    <p:sldLayoutId id="2147483973" r:id="rId27"/>
    <p:sldLayoutId id="2147483974" r:id="rId28"/>
    <p:sldLayoutId id="2147483975" r:id="rId29"/>
    <p:sldLayoutId id="2147483976" r:id="rId30"/>
    <p:sldLayoutId id="2147483977" r:id="rId31"/>
    <p:sldLayoutId id="2147483978" r:id="rId32"/>
    <p:sldLayoutId id="2147483979" r:id="rId33"/>
    <p:sldLayoutId id="2147483980" r:id="rId34"/>
    <p:sldLayoutId id="2147483981" r:id="rId35"/>
    <p:sldLayoutId id="2147483982" r:id="rId3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74738" indent="-179388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54125" indent="-179388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3513" indent="-179388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12900" indent="-179388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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9" orient="horz" pos="935" userDrawn="1">
          <p15:clr>
            <a:srgbClr val="F26B43"/>
          </p15:clr>
        </p15:guide>
        <p15:guide id="50" pos="393" userDrawn="1">
          <p15:clr>
            <a:srgbClr val="F26B43"/>
          </p15:clr>
        </p15:guide>
        <p15:guide id="51" orient="horz" pos="300" userDrawn="1">
          <p15:clr>
            <a:srgbClr val="F26B43"/>
          </p15:clr>
        </p15:guide>
        <p15:guide id="52" orient="horz" pos="1230" userDrawn="1">
          <p15:clr>
            <a:srgbClr val="F26B43"/>
          </p15:clr>
        </p15:guide>
        <p15:guide id="53" pos="7287" userDrawn="1">
          <p15:clr>
            <a:srgbClr val="F26B43"/>
          </p15:clr>
        </p15:guide>
        <p15:guide id="54" orient="horz" pos="37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image" Target="../media/image72.svg"/><Relationship Id="rId42" Type="http://schemas.openxmlformats.org/officeDocument/2006/relationships/image" Target="../media/image93.png"/><Relationship Id="rId47" Type="http://schemas.openxmlformats.org/officeDocument/2006/relationships/image" Target="../media/image98.svg"/><Relationship Id="rId63" Type="http://schemas.openxmlformats.org/officeDocument/2006/relationships/image" Target="../media/image114.svg"/><Relationship Id="rId68" Type="http://schemas.openxmlformats.org/officeDocument/2006/relationships/image" Target="../media/image119.png"/><Relationship Id="rId84" Type="http://schemas.openxmlformats.org/officeDocument/2006/relationships/image" Target="../media/image135.png"/><Relationship Id="rId89" Type="http://schemas.openxmlformats.org/officeDocument/2006/relationships/image" Target="../media/image140.svg"/><Relationship Id="rId7" Type="http://schemas.openxmlformats.org/officeDocument/2006/relationships/image" Target="../media/image58.svg"/><Relationship Id="rId71" Type="http://schemas.openxmlformats.org/officeDocument/2006/relationships/image" Target="../media/image122.svg"/><Relationship Id="rId92" Type="http://schemas.openxmlformats.org/officeDocument/2006/relationships/image" Target="../media/image143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9" Type="http://schemas.openxmlformats.org/officeDocument/2006/relationships/image" Target="../media/image80.sv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svg"/><Relationship Id="rId40" Type="http://schemas.openxmlformats.org/officeDocument/2006/relationships/image" Target="../media/image91.png"/><Relationship Id="rId45" Type="http://schemas.openxmlformats.org/officeDocument/2006/relationships/image" Target="../media/image96.svg"/><Relationship Id="rId53" Type="http://schemas.openxmlformats.org/officeDocument/2006/relationships/image" Target="../media/image104.svg"/><Relationship Id="rId58" Type="http://schemas.openxmlformats.org/officeDocument/2006/relationships/image" Target="../media/image109.png"/><Relationship Id="rId66" Type="http://schemas.openxmlformats.org/officeDocument/2006/relationships/image" Target="../media/image117.png"/><Relationship Id="rId74" Type="http://schemas.openxmlformats.org/officeDocument/2006/relationships/image" Target="../media/image125.png"/><Relationship Id="rId79" Type="http://schemas.openxmlformats.org/officeDocument/2006/relationships/image" Target="../media/image130.svg"/><Relationship Id="rId87" Type="http://schemas.openxmlformats.org/officeDocument/2006/relationships/image" Target="../media/image138.svg"/><Relationship Id="rId102" Type="http://schemas.openxmlformats.org/officeDocument/2006/relationships/image" Target="../media/image153.png"/><Relationship Id="rId5" Type="http://schemas.openxmlformats.org/officeDocument/2006/relationships/image" Target="../media/image56.svg"/><Relationship Id="rId61" Type="http://schemas.openxmlformats.org/officeDocument/2006/relationships/image" Target="../media/image112.svg"/><Relationship Id="rId82" Type="http://schemas.openxmlformats.org/officeDocument/2006/relationships/image" Target="../media/image133.png"/><Relationship Id="rId90" Type="http://schemas.openxmlformats.org/officeDocument/2006/relationships/image" Target="../media/image141.png"/><Relationship Id="rId95" Type="http://schemas.openxmlformats.org/officeDocument/2006/relationships/image" Target="../media/image146.svg"/><Relationship Id="rId19" Type="http://schemas.openxmlformats.org/officeDocument/2006/relationships/image" Target="../media/image70.sv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30" Type="http://schemas.openxmlformats.org/officeDocument/2006/relationships/image" Target="../media/image81.png"/><Relationship Id="rId35" Type="http://schemas.openxmlformats.org/officeDocument/2006/relationships/image" Target="../media/image86.svg"/><Relationship Id="rId43" Type="http://schemas.openxmlformats.org/officeDocument/2006/relationships/image" Target="../media/image94.svg"/><Relationship Id="rId48" Type="http://schemas.openxmlformats.org/officeDocument/2006/relationships/image" Target="../media/image99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120.svg"/><Relationship Id="rId77" Type="http://schemas.openxmlformats.org/officeDocument/2006/relationships/image" Target="../media/image128.svg"/><Relationship Id="rId100" Type="http://schemas.openxmlformats.org/officeDocument/2006/relationships/image" Target="../media/image151.png"/><Relationship Id="rId8" Type="http://schemas.openxmlformats.org/officeDocument/2006/relationships/image" Target="../media/image59.png"/><Relationship Id="rId51" Type="http://schemas.openxmlformats.org/officeDocument/2006/relationships/image" Target="../media/image102.svg"/><Relationship Id="rId72" Type="http://schemas.openxmlformats.org/officeDocument/2006/relationships/image" Target="../media/image123.png"/><Relationship Id="rId80" Type="http://schemas.openxmlformats.org/officeDocument/2006/relationships/image" Target="../media/image131.png"/><Relationship Id="rId85" Type="http://schemas.openxmlformats.org/officeDocument/2006/relationships/image" Target="../media/image136.svg"/><Relationship Id="rId93" Type="http://schemas.openxmlformats.org/officeDocument/2006/relationships/image" Target="../media/image144.svg"/><Relationship Id="rId98" Type="http://schemas.openxmlformats.org/officeDocument/2006/relationships/image" Target="../media/image149.png"/><Relationship Id="rId3" Type="http://schemas.openxmlformats.org/officeDocument/2006/relationships/image" Target="../media/image54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76.svg"/><Relationship Id="rId33" Type="http://schemas.openxmlformats.org/officeDocument/2006/relationships/image" Target="../media/image84.sv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59" Type="http://schemas.openxmlformats.org/officeDocument/2006/relationships/image" Target="../media/image110.svg"/><Relationship Id="rId67" Type="http://schemas.openxmlformats.org/officeDocument/2006/relationships/image" Target="../media/image118.svg"/><Relationship Id="rId103" Type="http://schemas.openxmlformats.org/officeDocument/2006/relationships/image" Target="../media/image154.svg"/><Relationship Id="rId20" Type="http://schemas.openxmlformats.org/officeDocument/2006/relationships/image" Target="../media/image71.png"/><Relationship Id="rId41" Type="http://schemas.openxmlformats.org/officeDocument/2006/relationships/image" Target="../media/image92.sv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1.png"/><Relationship Id="rId75" Type="http://schemas.openxmlformats.org/officeDocument/2006/relationships/image" Target="../media/image126.svg"/><Relationship Id="rId83" Type="http://schemas.openxmlformats.org/officeDocument/2006/relationships/image" Target="../media/image134.svg"/><Relationship Id="rId88" Type="http://schemas.openxmlformats.org/officeDocument/2006/relationships/image" Target="../media/image139.png"/><Relationship Id="rId91" Type="http://schemas.openxmlformats.org/officeDocument/2006/relationships/image" Target="../media/image142.svg"/><Relationship Id="rId96" Type="http://schemas.openxmlformats.org/officeDocument/2006/relationships/image" Target="../media/image1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7.pn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49" Type="http://schemas.openxmlformats.org/officeDocument/2006/relationships/image" Target="../media/image100.svg"/><Relationship Id="rId57" Type="http://schemas.openxmlformats.org/officeDocument/2006/relationships/image" Target="../media/image108.svg"/><Relationship Id="rId10" Type="http://schemas.openxmlformats.org/officeDocument/2006/relationships/image" Target="../media/image61.png"/><Relationship Id="rId31" Type="http://schemas.openxmlformats.org/officeDocument/2006/relationships/image" Target="../media/image82.svg"/><Relationship Id="rId44" Type="http://schemas.openxmlformats.org/officeDocument/2006/relationships/image" Target="../media/image95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svg"/><Relationship Id="rId73" Type="http://schemas.openxmlformats.org/officeDocument/2006/relationships/image" Target="../media/image124.svg"/><Relationship Id="rId78" Type="http://schemas.openxmlformats.org/officeDocument/2006/relationships/image" Target="../media/image129.png"/><Relationship Id="rId81" Type="http://schemas.openxmlformats.org/officeDocument/2006/relationships/image" Target="../media/image132.svg"/><Relationship Id="rId86" Type="http://schemas.openxmlformats.org/officeDocument/2006/relationships/image" Target="../media/image137.png"/><Relationship Id="rId94" Type="http://schemas.openxmlformats.org/officeDocument/2006/relationships/image" Target="../media/image145.png"/><Relationship Id="rId99" Type="http://schemas.openxmlformats.org/officeDocument/2006/relationships/image" Target="../media/image150.svg"/><Relationship Id="rId101" Type="http://schemas.openxmlformats.org/officeDocument/2006/relationships/image" Target="../media/image152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39" Type="http://schemas.openxmlformats.org/officeDocument/2006/relationships/image" Target="../media/image90.svg"/><Relationship Id="rId34" Type="http://schemas.openxmlformats.org/officeDocument/2006/relationships/image" Target="../media/image85.png"/><Relationship Id="rId50" Type="http://schemas.openxmlformats.org/officeDocument/2006/relationships/image" Target="../media/image101.png"/><Relationship Id="rId55" Type="http://schemas.openxmlformats.org/officeDocument/2006/relationships/image" Target="../media/image106.svg"/><Relationship Id="rId76" Type="http://schemas.openxmlformats.org/officeDocument/2006/relationships/image" Target="../media/image127.png"/><Relationship Id="rId97" Type="http://schemas.openxmlformats.org/officeDocument/2006/relationships/image" Target="../media/image14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7BE8-D600-52FF-67F6-875F116E7A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Rehabilomics: Advancing SCI Rehabilitation through Omics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7EDFC4-420F-44C9-B5E7-56500DC75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July 8</a:t>
            </a:r>
            <a:r>
              <a:rPr lang="en-GB" baseline="30000" noProof="0" dirty="0"/>
              <a:t>th</a:t>
            </a:r>
            <a:r>
              <a:rPr lang="en-GB" noProof="0" dirty="0"/>
              <a:t>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B7739-DD6D-5805-8B7C-810F4B450C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SPF Colloquium Talk on July 8th</a:t>
            </a:r>
            <a:endParaRPr lang="en-GB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379657-7578-498E-936A-21A08F8D2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noProof="0" dirty="0"/>
              <a:t>Alexander Stacul, PhD student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A429CD-ACD2-A418-DD86-54B00FC80D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ln w="19050"/>
        </p:spPr>
        <p:txBody>
          <a:bodyPr/>
          <a:lstStyle/>
          <a:p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041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78956-9C0C-0C4D-514E-92AF746D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8C667CB-4B42-28F0-AC77-A7C4E838F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studies proteins, which are the working molecules of the body.</a:t>
            </a:r>
          </a:p>
          <a:p>
            <a:r>
              <a:rPr lang="en-US" dirty="0"/>
              <a:t>🛠️ Proteins carry out almost everything: movement, repair, signals, defense.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💡 Why it's useful in rehab: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injury or during rehab, protein levels shift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Tracking these changes tells us if recovery is progressing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biomarkers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9628E6-3527-E890-E3E6-B028543B4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Proteomics </a:t>
            </a:r>
            <a:r>
              <a:rPr lang="en-GB" baseline="30000" dirty="0"/>
              <a:t>5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6F44CE-F30D-30E4-DE02-37ED3FE8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85B90-E506-E14A-5731-BB426B0B0F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13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9A488-6D26-9CF2-8C97-EBFFA78B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59308CB-20DF-B142-2376-878E93AD7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Metabolomics</a:t>
            </a:r>
            <a:br>
              <a:rPr lang="en-US" dirty="0"/>
            </a:br>
            <a:r>
              <a:rPr lang="en-US" dirty="0"/>
              <a:t>🍎 Looks at metabolites </a:t>
            </a:r>
          </a:p>
          <a:p>
            <a:pPr marL="0" indent="0">
              <a:buNone/>
            </a:pPr>
            <a:r>
              <a:rPr lang="en-US" dirty="0"/>
              <a:t>💡 Tells us about the body’s real-time condition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Genomics</a:t>
            </a:r>
            <a:br>
              <a:rPr lang="en-US" dirty="0"/>
            </a:br>
            <a:r>
              <a:rPr lang="en-US" dirty="0"/>
              <a:t>🧬 Looks at the full DNA sequence</a:t>
            </a:r>
          </a:p>
          <a:p>
            <a:pPr marL="0" indent="0">
              <a:buNone/>
            </a:pPr>
            <a:r>
              <a:rPr lang="en-US" dirty="0"/>
              <a:t>💡 Helps predict how someone might respond to rehab based on their genetics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Epigenomics</a:t>
            </a:r>
            <a:br>
              <a:rPr lang="en-US" dirty="0"/>
            </a:br>
            <a:r>
              <a:rPr lang="en-US" dirty="0"/>
              <a:t>🔐 Looks at how genes are turned on/off by the environment</a:t>
            </a:r>
          </a:p>
          <a:p>
            <a:pPr marL="0" indent="0">
              <a:buNone/>
            </a:pPr>
            <a:r>
              <a:rPr lang="en-US" dirty="0"/>
              <a:t>💡 Important for understanding how injury, stress, or rehab can cause lasting changes.</a:t>
            </a:r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7E172D-FF9D-A1AA-820F-4A32B0E66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Genomics</a:t>
            </a:r>
            <a:r>
              <a:rPr lang="en-GB" baseline="30000" dirty="0"/>
              <a:t>6</a:t>
            </a:r>
            <a:r>
              <a:rPr lang="en-GB" dirty="0"/>
              <a:t> / Epigenomics</a:t>
            </a:r>
            <a:r>
              <a:rPr lang="en-GB" baseline="30000" dirty="0"/>
              <a:t>7</a:t>
            </a:r>
            <a:r>
              <a:rPr lang="en-GB" dirty="0"/>
              <a:t> / Metabolomics</a:t>
            </a:r>
            <a:r>
              <a:rPr lang="en-GB" baseline="30000" dirty="0"/>
              <a:t>8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A2EA92-A5A3-3941-776B-D495AB8681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5C559C-3F8E-B353-4FAC-E0883BF0F2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03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381AD-93C0-965C-3D57-CDEF0061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572C81A-90E7-F28B-C6C0-BF69C759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Objectives: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Give a comprehensive overview of omics technologies used 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Effectiveness of different interventions in SCI rehabilitation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ptos"/>
            </a:endParaRPr>
          </a:p>
          <a:p>
            <a:pPr marL="457200" lvl="1" indent="-457200" algn="just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Aptos"/>
            </a:endParaRPr>
          </a:p>
          <a:p>
            <a:pPr marL="0" lvl="1" indent="0" algn="just">
              <a:buNone/>
              <a:defRPr/>
            </a:pPr>
            <a:r>
              <a:rPr lang="en-US" b="1" dirty="0">
                <a:solidFill>
                  <a:prstClr val="black"/>
                </a:solidFill>
                <a:latin typeface="Aptos"/>
              </a:rPr>
              <a:t>Methodology:</a:t>
            </a:r>
          </a:p>
          <a:p>
            <a:pPr marL="285750" lvl="1" indent="-285750" algn="just">
              <a:defRPr/>
            </a:pPr>
            <a:r>
              <a:rPr lang="en-US" dirty="0">
                <a:solidFill>
                  <a:prstClr val="black"/>
                </a:solidFill>
                <a:latin typeface="Aptos"/>
              </a:rPr>
              <a:t>Following 24 steps by </a:t>
            </a:r>
            <a:r>
              <a:rPr lang="en-US" i="1" dirty="0" err="1">
                <a:solidFill>
                  <a:prstClr val="black"/>
                </a:solidFill>
                <a:latin typeface="Aptos"/>
              </a:rPr>
              <a:t>Muka</a:t>
            </a:r>
            <a:r>
              <a:rPr lang="en-US" i="1" dirty="0">
                <a:solidFill>
                  <a:prstClr val="black"/>
                </a:solidFill>
                <a:latin typeface="Aptos"/>
              </a:rPr>
              <a:t> et al.</a:t>
            </a:r>
            <a:r>
              <a:rPr lang="en-US" i="1" baseline="30000" dirty="0">
                <a:solidFill>
                  <a:prstClr val="black"/>
                </a:solidFill>
                <a:latin typeface="Aptos"/>
              </a:rPr>
              <a:t>9</a:t>
            </a:r>
          </a:p>
          <a:p>
            <a:pPr marL="285750" lvl="1" indent="-285750" algn="just">
              <a:defRPr/>
            </a:pPr>
            <a:r>
              <a:rPr lang="en-US" dirty="0">
                <a:solidFill>
                  <a:prstClr val="black"/>
                </a:solidFill>
                <a:latin typeface="Aptos"/>
              </a:rPr>
              <a:t>Three databases were searched (Embase, Medline [Ovid], Web of Science)</a:t>
            </a:r>
          </a:p>
          <a:p>
            <a:pPr marL="285750" lvl="1" indent="-285750" algn="just">
              <a:defRPr/>
            </a:pPr>
            <a:r>
              <a:rPr lang="en-US" dirty="0">
                <a:solidFill>
                  <a:prstClr val="black"/>
                </a:solidFill>
                <a:latin typeface="Aptos"/>
              </a:rPr>
              <a:t>Screening, data extraction and risk of bias assessment (National Heart Lung and Blood Institute Quality Assessment Tool) were done independently by two reviewers</a:t>
            </a:r>
          </a:p>
          <a:p>
            <a:pPr marL="285750" lvl="1" indent="-285750" algn="just">
              <a:defRPr/>
            </a:pPr>
            <a:endParaRPr lang="en-US" dirty="0">
              <a:solidFill>
                <a:prstClr val="black"/>
              </a:solidFill>
              <a:latin typeface="Aptos"/>
            </a:endParaRPr>
          </a:p>
          <a:p>
            <a:pPr marL="285750" lvl="1" indent="-285750" algn="just">
              <a:defRPr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155464-0450-AAF1-64D9-A7406E3BA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Precision Rehabilitation through Omics: Systematic Review of Molecular Monitoring and Intervention Strategies in Spinal Cord Injury 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7CB0C2-079B-6F3C-E232-2D165BFD3F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792767-AEE5-7EF1-DBF9-095F2D05AA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3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41CBF-C91D-AF4F-787B-F4B3B10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FB39C-2377-33A8-E4F9-0FB3E053F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51FD09-BE4E-7017-08BF-1567A79169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pPr/>
              <a:t>02.07.2025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02F19A-EAED-E4C5-2F01-376CDFEE2B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id="{C14D1949-410D-2560-FCE4-4460CF53B9D5}"/>
              </a:ext>
            </a:extLst>
          </p:cNvPr>
          <p:cNvGrpSpPr/>
          <p:nvPr/>
        </p:nvGrpSpPr>
        <p:grpSpPr>
          <a:xfrm>
            <a:off x="1775520" y="1628800"/>
            <a:ext cx="7643770" cy="4680520"/>
            <a:chOff x="7122" y="-81930"/>
            <a:chExt cx="3126505" cy="4720178"/>
          </a:xfrm>
        </p:grpSpPr>
        <p:sp>
          <p:nvSpPr>
            <p:cNvPr id="59" name="AutoShape 3">
              <a:extLst>
                <a:ext uri="{FF2B5EF4-FFF2-40B4-BE49-F238E27FC236}">
                  <a16:creationId xmlns:a16="http://schemas.microsoft.com/office/drawing/2014/main" id="{AA20A99C-F512-B85D-9610-65A949676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96" y="-81930"/>
              <a:ext cx="2741613" cy="657127"/>
            </a:xfrm>
            <a:prstGeom prst="flowChartProcess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GB" sz="1000" b="1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6021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Potentially relevant citations identified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GB" sz="100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2041 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Embase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2053  Medline via Ovid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GB" sz="100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1927  Web of Science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US" sz="8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EC6E447D-9928-8FFB-F0D1-BC19746B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528" y="862106"/>
              <a:ext cx="1232745" cy="53224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800"/>
                </a:spcBef>
              </a:pPr>
              <a:r>
                <a:rPr lang="en-GB" sz="10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1810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duplicates removed </a:t>
              </a:r>
              <a:endParaRPr lang="en-GB" sz="10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alibri Light" panose="020F0302020204030204" pitchFamily="34" charset="0"/>
              </a:endParaRPr>
            </a:p>
            <a:p>
              <a:pPr>
                <a:spcBef>
                  <a:spcPts val="800"/>
                </a:spcBef>
              </a:pPr>
              <a:r>
                <a:rPr lang="en-GB" sz="10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4211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</a:t>
              </a:r>
              <a:r>
                <a:rPr lang="en-GB" sz="10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citations were evaluated based on 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titles and abstract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800"/>
                </a:spcBef>
              </a:pPr>
              <a:r>
                <a:rPr lang="en-US" sz="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800"/>
                </a:spcBef>
              </a:pPr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Line 32">
              <a:extLst>
                <a:ext uri="{FF2B5EF4-FFF2-40B4-BE49-F238E27FC236}">
                  <a16:creationId xmlns:a16="http://schemas.microsoft.com/office/drawing/2014/main" id="{1479DD6D-02FA-561E-1DB7-4A160B20BEAF}"/>
                </a:ext>
              </a:extLst>
            </p:cNvPr>
            <p:cNvCxnSpPr/>
            <p:nvPr/>
          </p:nvCxnSpPr>
          <p:spPr bwMode="auto">
            <a:xfrm>
              <a:off x="1757720" y="1152578"/>
              <a:ext cx="129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Line 40">
              <a:extLst>
                <a:ext uri="{FF2B5EF4-FFF2-40B4-BE49-F238E27FC236}">
                  <a16:creationId xmlns:a16="http://schemas.microsoft.com/office/drawing/2014/main" id="{A2A1474E-DC99-29DC-5F47-38182235C605}"/>
                </a:ext>
              </a:extLst>
            </p:cNvPr>
            <p:cNvCxnSpPr>
              <a:cxnSpLocks/>
              <a:endCxn id="65" idx="0"/>
            </p:cNvCxnSpPr>
            <p:nvPr/>
          </p:nvCxnSpPr>
          <p:spPr bwMode="auto">
            <a:xfrm>
              <a:off x="1774743" y="2241585"/>
              <a:ext cx="496" cy="13187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Line 49">
              <a:extLst>
                <a:ext uri="{FF2B5EF4-FFF2-40B4-BE49-F238E27FC236}">
                  <a16:creationId xmlns:a16="http://schemas.microsoft.com/office/drawing/2014/main" id="{ACA0B2C7-B511-7425-3B49-044076B197B3}"/>
                </a:ext>
              </a:extLst>
            </p:cNvPr>
            <p:cNvCxnSpPr>
              <a:stCxn id="59" idx="2"/>
            </p:cNvCxnSpPr>
            <p:nvPr/>
          </p:nvCxnSpPr>
          <p:spPr bwMode="auto">
            <a:xfrm flipH="1">
              <a:off x="1755599" y="575197"/>
              <a:ext cx="4" cy="1097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Rectangle 15">
              <a:extLst>
                <a:ext uri="{FF2B5EF4-FFF2-40B4-BE49-F238E27FC236}">
                  <a16:creationId xmlns:a16="http://schemas.microsoft.com/office/drawing/2014/main" id="{5A7DF82B-E8EA-202E-3FE2-E1D03C08C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53" y="2305021"/>
              <a:ext cx="1220407" cy="11713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9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112 </a:t>
              </a:r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articles were </a:t>
              </a:r>
              <a:r>
                <a:rPr lang="en-US" sz="9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EXCLUDED</a:t>
              </a:r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 due to</a:t>
              </a:r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: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4 Inappropriate outcome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74 Inappropriate design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20 Inappropriate population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  Duplicates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6  Reviews and abstracts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6  Records not retrieved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  Retraction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2238F5BD-7C33-9A88-AB53-E48DAAA81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50" y="3560291"/>
              <a:ext cx="2716777" cy="107795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b="1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23 </a:t>
              </a: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studies included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Exercise and electric stimulation (15)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Diet (3)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Medications, hormones and cell therapies (5)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38772674-DD31-E92E-649A-FA00E659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66" y="1669107"/>
              <a:ext cx="2441343" cy="53224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 kern="12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136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Full-text articles retrieved for a detailed evaluation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Line 63">
              <a:extLst>
                <a:ext uri="{FF2B5EF4-FFF2-40B4-BE49-F238E27FC236}">
                  <a16:creationId xmlns:a16="http://schemas.microsoft.com/office/drawing/2014/main" id="{8B6813C1-C5CB-FFCB-D9F7-EA548E1F60DA}"/>
                </a:ext>
              </a:extLst>
            </p:cNvPr>
            <p:cNvCxnSpPr/>
            <p:nvPr/>
          </p:nvCxnSpPr>
          <p:spPr bwMode="auto">
            <a:xfrm>
              <a:off x="1768757" y="3080671"/>
              <a:ext cx="144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F7BFBC35-C3F9-E866-FDDF-E1D55356A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-81930"/>
              <a:ext cx="276225" cy="823944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1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1"/>
                  </a:cubicBezTo>
                  <a:lnTo>
                    <a:pt x="1558" y="260"/>
                  </a:lnTo>
                  <a:cubicBezTo>
                    <a:pt x="1558" y="117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7"/>
                    <a:pt x="0" y="260"/>
                  </a:cubicBezTo>
                  <a:lnTo>
                    <a:pt x="0" y="6941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653C226A-6945-0173-E31D-11D33E84DF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262617" y="195988"/>
              <a:ext cx="823880" cy="26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Identification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A6571D76-CD3F-034C-A740-7B1FE7129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826671"/>
              <a:ext cx="276225" cy="739285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0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0"/>
                  </a:cubicBezTo>
                  <a:lnTo>
                    <a:pt x="1558" y="260"/>
                  </a:lnTo>
                  <a:cubicBezTo>
                    <a:pt x="1558" y="116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6"/>
                    <a:pt x="0" y="260"/>
                  </a:cubicBezTo>
                  <a:lnTo>
                    <a:pt x="0" y="6940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71" name="Rectangle 26">
              <a:extLst>
                <a:ext uri="{FF2B5EF4-FFF2-40B4-BE49-F238E27FC236}">
                  <a16:creationId xmlns:a16="http://schemas.microsoft.com/office/drawing/2014/main" id="{400B25C3-2767-3E9D-B133-F4EF5AD2C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220320" y="1062288"/>
              <a:ext cx="739286" cy="26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Screening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C61E6ED-FAC5-3E93-0649-EB77F483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1" y="1633318"/>
              <a:ext cx="276225" cy="1522192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1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1"/>
                  </a:cubicBezTo>
                  <a:lnTo>
                    <a:pt x="1558" y="260"/>
                  </a:lnTo>
                  <a:cubicBezTo>
                    <a:pt x="1558" y="117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7"/>
                    <a:pt x="0" y="260"/>
                  </a:cubicBezTo>
                  <a:lnTo>
                    <a:pt x="0" y="6941"/>
                  </a:lnTo>
                  <a:close/>
                </a:path>
              </a:pathLst>
            </a:custGeom>
            <a:solidFill>
              <a:srgbClr val="CCECFF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73" name="Rectangle 30">
              <a:extLst>
                <a:ext uri="{FF2B5EF4-FFF2-40B4-BE49-F238E27FC236}">
                  <a16:creationId xmlns:a16="http://schemas.microsoft.com/office/drawing/2014/main" id="{873792BD-3B87-D308-7B3D-632594E18E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07681" y="2256301"/>
              <a:ext cx="1522190" cy="276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Eligibility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922F3675-3217-06FC-AFE8-8181C1C00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" y="3235718"/>
              <a:ext cx="276225" cy="1398234"/>
            </a:xfrm>
            <a:custGeom>
              <a:avLst/>
              <a:gdLst>
                <a:gd name="T0" fmla="*/ 0 w 779"/>
                <a:gd name="T1" fmla="*/ 0 h 3600"/>
                <a:gd name="T2" fmla="*/ 0 w 779"/>
                <a:gd name="T3" fmla="*/ 0 h 3600"/>
                <a:gd name="T4" fmla="*/ 0 w 779"/>
                <a:gd name="T5" fmla="*/ 0 h 3600"/>
                <a:gd name="T6" fmla="*/ 0 w 779"/>
                <a:gd name="T7" fmla="*/ 0 h 3600"/>
                <a:gd name="T8" fmla="*/ 0 w 779"/>
                <a:gd name="T9" fmla="*/ 0 h 3600"/>
                <a:gd name="T10" fmla="*/ 0 w 779"/>
                <a:gd name="T11" fmla="*/ 0 h 3600"/>
                <a:gd name="T12" fmla="*/ 0 w 779"/>
                <a:gd name="T13" fmla="*/ 0 h 3600"/>
                <a:gd name="T14" fmla="*/ 0 w 779"/>
                <a:gd name="T15" fmla="*/ 0 h 3600"/>
                <a:gd name="T16" fmla="*/ 0 w 779"/>
                <a:gd name="T17" fmla="*/ 0 h 3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9" h="3600">
                  <a:moveTo>
                    <a:pt x="0" y="3470"/>
                  </a:moveTo>
                  <a:cubicBezTo>
                    <a:pt x="0" y="3542"/>
                    <a:pt x="58" y="3600"/>
                    <a:pt x="130" y="3600"/>
                  </a:cubicBezTo>
                  <a:lnTo>
                    <a:pt x="650" y="3600"/>
                  </a:lnTo>
                  <a:cubicBezTo>
                    <a:pt x="721" y="3600"/>
                    <a:pt x="779" y="3542"/>
                    <a:pt x="779" y="3470"/>
                  </a:cubicBezTo>
                  <a:lnTo>
                    <a:pt x="779" y="130"/>
                  </a:lnTo>
                  <a:cubicBezTo>
                    <a:pt x="779" y="58"/>
                    <a:pt x="721" y="0"/>
                    <a:pt x="650" y="0"/>
                  </a:cubicBezTo>
                  <a:lnTo>
                    <a:pt x="130" y="0"/>
                  </a:lnTo>
                  <a:cubicBezTo>
                    <a:pt x="58" y="0"/>
                    <a:pt x="0" y="58"/>
                    <a:pt x="0" y="130"/>
                  </a:cubicBezTo>
                  <a:lnTo>
                    <a:pt x="0" y="3470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75" name="Rectangle 34">
              <a:extLst>
                <a:ext uri="{FF2B5EF4-FFF2-40B4-BE49-F238E27FC236}">
                  <a16:creationId xmlns:a16="http://schemas.microsoft.com/office/drawing/2014/main" id="{8667D759-18EE-0225-BB77-ABB7AA9389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553883" y="3796513"/>
              <a:ext cx="1398234" cy="27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Included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25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41CBF-C91D-AF4F-787B-F4B3B10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FB39C-2377-33A8-E4F9-0FB3E053F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51FD09-BE4E-7017-08BF-1567A79169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pPr/>
              <a:t>02.07.2025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02F19A-EAED-E4C5-2F01-376CDFEE2B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4473F9D4-82EC-F863-ACFD-9B355D71A2D3}"/>
              </a:ext>
            </a:extLst>
          </p:cNvPr>
          <p:cNvGrpSpPr/>
          <p:nvPr/>
        </p:nvGrpSpPr>
        <p:grpSpPr>
          <a:xfrm>
            <a:off x="1775520" y="1628800"/>
            <a:ext cx="7643770" cy="4680520"/>
            <a:chOff x="7122" y="-81930"/>
            <a:chExt cx="3126505" cy="4720178"/>
          </a:xfrm>
        </p:grpSpPr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1FF5C578-70BE-E659-30A2-A6DD132D5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96" y="-81930"/>
              <a:ext cx="2741613" cy="657127"/>
            </a:xfrm>
            <a:prstGeom prst="flowChartProcess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GB" sz="1000" b="1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6021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Potentially relevant citations identified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GB" sz="100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2041 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Embase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2053  Medline via Ovid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GB" sz="100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1927  Web of Science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49580"/>
              <a:r>
                <a:rPr lang="en-US" sz="8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63507722-573C-2C73-C0E9-094669494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528" y="862106"/>
              <a:ext cx="1232745" cy="53224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800"/>
                </a:spcBef>
              </a:pPr>
              <a:r>
                <a:rPr lang="en-GB" sz="10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1810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duplicates removed </a:t>
              </a:r>
              <a:endParaRPr lang="en-GB" sz="10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alibri Light" panose="020F0302020204030204" pitchFamily="34" charset="0"/>
              </a:endParaRPr>
            </a:p>
            <a:p>
              <a:pPr>
                <a:spcBef>
                  <a:spcPts val="800"/>
                </a:spcBef>
              </a:pPr>
              <a:r>
                <a:rPr lang="en-GB" sz="10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4211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</a:t>
              </a:r>
              <a:r>
                <a:rPr lang="en-GB" sz="10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citations were evaluated based on </a:t>
              </a:r>
              <a:r>
                <a:rPr lang="en-GB" sz="10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titles and abstract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800"/>
                </a:spcBef>
              </a:pPr>
              <a:r>
                <a:rPr lang="en-US" sz="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800"/>
                </a:spcBef>
              </a:pPr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Line 32">
              <a:extLst>
                <a:ext uri="{FF2B5EF4-FFF2-40B4-BE49-F238E27FC236}">
                  <a16:creationId xmlns:a16="http://schemas.microsoft.com/office/drawing/2014/main" id="{5E117F7F-A355-6920-2A98-F3826C16117C}"/>
                </a:ext>
              </a:extLst>
            </p:cNvPr>
            <p:cNvCxnSpPr/>
            <p:nvPr/>
          </p:nvCxnSpPr>
          <p:spPr bwMode="auto">
            <a:xfrm>
              <a:off x="1757720" y="1152578"/>
              <a:ext cx="129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Line 40">
              <a:extLst>
                <a:ext uri="{FF2B5EF4-FFF2-40B4-BE49-F238E27FC236}">
                  <a16:creationId xmlns:a16="http://schemas.microsoft.com/office/drawing/2014/main" id="{B68D457E-97B2-109F-FAD3-B18A172449C9}"/>
                </a:ext>
              </a:extLst>
            </p:cNvPr>
            <p:cNvCxnSpPr>
              <a:cxnSpLocks/>
              <a:endCxn id="34" idx="0"/>
            </p:cNvCxnSpPr>
            <p:nvPr/>
          </p:nvCxnSpPr>
          <p:spPr bwMode="auto">
            <a:xfrm>
              <a:off x="1774743" y="2241585"/>
              <a:ext cx="496" cy="13187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Line 49">
              <a:extLst>
                <a:ext uri="{FF2B5EF4-FFF2-40B4-BE49-F238E27FC236}">
                  <a16:creationId xmlns:a16="http://schemas.microsoft.com/office/drawing/2014/main" id="{5B56C9B3-97E0-DF7A-04EB-AB6F57F2C25F}"/>
                </a:ext>
              </a:extLst>
            </p:cNvPr>
            <p:cNvCxnSpPr>
              <a:stCxn id="28" idx="2"/>
            </p:cNvCxnSpPr>
            <p:nvPr/>
          </p:nvCxnSpPr>
          <p:spPr bwMode="auto">
            <a:xfrm flipH="1">
              <a:off x="1755599" y="575197"/>
              <a:ext cx="4" cy="1097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Rectangle 15">
              <a:extLst>
                <a:ext uri="{FF2B5EF4-FFF2-40B4-BE49-F238E27FC236}">
                  <a16:creationId xmlns:a16="http://schemas.microsoft.com/office/drawing/2014/main" id="{7D3CE539-2F00-CDB0-C040-598744EC8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53" y="2305021"/>
              <a:ext cx="1220407" cy="11713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9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112 </a:t>
              </a:r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articles were </a:t>
              </a:r>
              <a:r>
                <a:rPr lang="en-US" sz="900" b="1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EXCLUDED</a:t>
              </a:r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 due to</a:t>
              </a:r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: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4 Inappropriate outcome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74 Inappropriate design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20 Inappropriate population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  Duplicates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6  Reviews and abstracts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6  Records not retrieved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kern="1200" dirty="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  Retraction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 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BD7C2B87-97BC-6280-3F04-1AC8A8FB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50" y="3560291"/>
              <a:ext cx="2716777" cy="107795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b="1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23 </a:t>
              </a: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studies included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Exercise and electric stimulation (15)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Diet (3)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Medications, hormones and cell therapies (5)</a:t>
              </a:r>
              <a:endParaRPr lang="de-CH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AE37A741-F0BF-4F24-6C86-B7DA657F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66" y="1669107"/>
              <a:ext cx="2441343" cy="53224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000" kern="12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136 </a:t>
              </a:r>
              <a:r>
                <a:rPr lang="en-US" sz="1000" kern="1200">
                  <a:solidFill>
                    <a:srgbClr val="000000"/>
                  </a:solidFill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 Full-text articles retrieved for a detailed evaluation</a:t>
              </a:r>
              <a:endParaRPr lang="de-CH" sz="1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Line 63">
              <a:extLst>
                <a:ext uri="{FF2B5EF4-FFF2-40B4-BE49-F238E27FC236}">
                  <a16:creationId xmlns:a16="http://schemas.microsoft.com/office/drawing/2014/main" id="{B0FA6DF3-6FD2-E54B-3A43-A2B19ABDC90A}"/>
                </a:ext>
              </a:extLst>
            </p:cNvPr>
            <p:cNvCxnSpPr/>
            <p:nvPr/>
          </p:nvCxnSpPr>
          <p:spPr bwMode="auto">
            <a:xfrm>
              <a:off x="1768757" y="3080671"/>
              <a:ext cx="144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2FF8669-5DFC-9B81-1FA2-CE9BB8D4B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-81930"/>
              <a:ext cx="276225" cy="823944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1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1"/>
                  </a:cubicBezTo>
                  <a:lnTo>
                    <a:pt x="1558" y="260"/>
                  </a:lnTo>
                  <a:cubicBezTo>
                    <a:pt x="1558" y="117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7"/>
                    <a:pt x="0" y="260"/>
                  </a:cubicBezTo>
                  <a:lnTo>
                    <a:pt x="0" y="6941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38" name="Rectangle 22">
              <a:extLst>
                <a:ext uri="{FF2B5EF4-FFF2-40B4-BE49-F238E27FC236}">
                  <a16:creationId xmlns:a16="http://schemas.microsoft.com/office/drawing/2014/main" id="{4DB5007B-A06E-78F1-140F-450ED6A89E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262617" y="195988"/>
              <a:ext cx="823880" cy="26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Identification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094635D-A9C3-E5AD-114D-13F109E8A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826671"/>
              <a:ext cx="276225" cy="739285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0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0"/>
                  </a:cubicBezTo>
                  <a:lnTo>
                    <a:pt x="1558" y="260"/>
                  </a:lnTo>
                  <a:cubicBezTo>
                    <a:pt x="1558" y="116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6"/>
                    <a:pt x="0" y="260"/>
                  </a:cubicBezTo>
                  <a:lnTo>
                    <a:pt x="0" y="6940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CF6612E7-47CB-5306-F70A-F19E144E3C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220320" y="1062288"/>
              <a:ext cx="739286" cy="26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Screening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4FCE00A-B709-3776-9829-6F8B70935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1" y="1633318"/>
              <a:ext cx="276225" cy="1522192"/>
            </a:xfrm>
            <a:custGeom>
              <a:avLst/>
              <a:gdLst>
                <a:gd name="T0" fmla="*/ 0 w 1558"/>
                <a:gd name="T1" fmla="*/ 0 h 7200"/>
                <a:gd name="T2" fmla="*/ 0 w 1558"/>
                <a:gd name="T3" fmla="*/ 0 h 7200"/>
                <a:gd name="T4" fmla="*/ 0 w 1558"/>
                <a:gd name="T5" fmla="*/ 0 h 7200"/>
                <a:gd name="T6" fmla="*/ 0 w 1558"/>
                <a:gd name="T7" fmla="*/ 0 h 7200"/>
                <a:gd name="T8" fmla="*/ 0 w 1558"/>
                <a:gd name="T9" fmla="*/ 0 h 7200"/>
                <a:gd name="T10" fmla="*/ 0 w 1558"/>
                <a:gd name="T11" fmla="*/ 0 h 7200"/>
                <a:gd name="T12" fmla="*/ 0 w 1558"/>
                <a:gd name="T13" fmla="*/ 0 h 7200"/>
                <a:gd name="T14" fmla="*/ 0 w 1558"/>
                <a:gd name="T15" fmla="*/ 0 h 7200"/>
                <a:gd name="T16" fmla="*/ 0 w 1558"/>
                <a:gd name="T17" fmla="*/ 0 h 72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8" h="7200">
                  <a:moveTo>
                    <a:pt x="0" y="6941"/>
                  </a:moveTo>
                  <a:cubicBezTo>
                    <a:pt x="0" y="7084"/>
                    <a:pt x="116" y="7200"/>
                    <a:pt x="260" y="7200"/>
                  </a:cubicBezTo>
                  <a:lnTo>
                    <a:pt x="1299" y="7200"/>
                  </a:lnTo>
                  <a:cubicBezTo>
                    <a:pt x="1442" y="7200"/>
                    <a:pt x="1558" y="7084"/>
                    <a:pt x="1558" y="6941"/>
                  </a:cubicBezTo>
                  <a:lnTo>
                    <a:pt x="1558" y="260"/>
                  </a:lnTo>
                  <a:cubicBezTo>
                    <a:pt x="1558" y="117"/>
                    <a:pt x="1442" y="0"/>
                    <a:pt x="1299" y="0"/>
                  </a:cubicBezTo>
                  <a:lnTo>
                    <a:pt x="260" y="0"/>
                  </a:lnTo>
                  <a:cubicBezTo>
                    <a:pt x="116" y="0"/>
                    <a:pt x="0" y="117"/>
                    <a:pt x="0" y="260"/>
                  </a:cubicBezTo>
                  <a:lnTo>
                    <a:pt x="0" y="6941"/>
                  </a:lnTo>
                  <a:close/>
                </a:path>
              </a:pathLst>
            </a:custGeom>
            <a:solidFill>
              <a:srgbClr val="CCECFF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A1D14764-E3EA-F6E9-BC07-0CF344ED6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07681" y="2256301"/>
              <a:ext cx="1522190" cy="276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Eligibility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189905A1-E404-D3AE-C548-E3202EE96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" y="3235718"/>
              <a:ext cx="276225" cy="1398234"/>
            </a:xfrm>
            <a:custGeom>
              <a:avLst/>
              <a:gdLst>
                <a:gd name="T0" fmla="*/ 0 w 779"/>
                <a:gd name="T1" fmla="*/ 0 h 3600"/>
                <a:gd name="T2" fmla="*/ 0 w 779"/>
                <a:gd name="T3" fmla="*/ 0 h 3600"/>
                <a:gd name="T4" fmla="*/ 0 w 779"/>
                <a:gd name="T5" fmla="*/ 0 h 3600"/>
                <a:gd name="T6" fmla="*/ 0 w 779"/>
                <a:gd name="T7" fmla="*/ 0 h 3600"/>
                <a:gd name="T8" fmla="*/ 0 w 779"/>
                <a:gd name="T9" fmla="*/ 0 h 3600"/>
                <a:gd name="T10" fmla="*/ 0 w 779"/>
                <a:gd name="T11" fmla="*/ 0 h 3600"/>
                <a:gd name="T12" fmla="*/ 0 w 779"/>
                <a:gd name="T13" fmla="*/ 0 h 3600"/>
                <a:gd name="T14" fmla="*/ 0 w 779"/>
                <a:gd name="T15" fmla="*/ 0 h 3600"/>
                <a:gd name="T16" fmla="*/ 0 w 779"/>
                <a:gd name="T17" fmla="*/ 0 h 3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9" h="3600">
                  <a:moveTo>
                    <a:pt x="0" y="3470"/>
                  </a:moveTo>
                  <a:cubicBezTo>
                    <a:pt x="0" y="3542"/>
                    <a:pt x="58" y="3600"/>
                    <a:pt x="130" y="3600"/>
                  </a:cubicBezTo>
                  <a:lnTo>
                    <a:pt x="650" y="3600"/>
                  </a:lnTo>
                  <a:cubicBezTo>
                    <a:pt x="721" y="3600"/>
                    <a:pt x="779" y="3542"/>
                    <a:pt x="779" y="3470"/>
                  </a:cubicBezTo>
                  <a:lnTo>
                    <a:pt x="779" y="130"/>
                  </a:lnTo>
                  <a:cubicBezTo>
                    <a:pt x="779" y="58"/>
                    <a:pt x="721" y="0"/>
                    <a:pt x="650" y="0"/>
                  </a:cubicBezTo>
                  <a:lnTo>
                    <a:pt x="130" y="0"/>
                  </a:lnTo>
                  <a:cubicBezTo>
                    <a:pt x="58" y="0"/>
                    <a:pt x="0" y="58"/>
                    <a:pt x="0" y="130"/>
                  </a:cubicBezTo>
                  <a:lnTo>
                    <a:pt x="0" y="3470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CH"/>
            </a:p>
          </p:txBody>
        </p:sp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01696A89-B58E-9DCE-FD01-4A90475809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553883" y="3796513"/>
              <a:ext cx="1398234" cy="27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US" sz="8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Included</a:t>
              </a:r>
              <a:endParaRPr lang="de-CH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0846D088-419A-9D13-E70A-BF0DC7F5EBA5}"/>
              </a:ext>
            </a:extLst>
          </p:cNvPr>
          <p:cNvSpPr/>
          <p:nvPr/>
        </p:nvSpPr>
        <p:spPr>
          <a:xfrm>
            <a:off x="5142905" y="5282519"/>
            <a:ext cx="3456384" cy="996892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spcAft>
                <a:spcPts val="6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pic>
        <p:nvPicPr>
          <p:cNvPr id="47" name="Grafik 46" descr="Sanduhr 60% mit einfarbiger Füllung">
            <a:extLst>
              <a:ext uri="{FF2B5EF4-FFF2-40B4-BE49-F238E27FC236}">
                <a16:creationId xmlns:a16="http://schemas.microsoft.com/office/drawing/2014/main" id="{3A6CD58F-90C4-05DE-EC77-BEAA30E8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075" y="5934690"/>
            <a:ext cx="378027" cy="302622"/>
          </a:xfrm>
          <a:prstGeom prst="rect">
            <a:avLst/>
          </a:prstGeom>
        </p:spPr>
      </p:pic>
      <p:pic>
        <p:nvPicPr>
          <p:cNvPr id="48" name="Grafik 47" descr="Shuffle mit einfarbiger Füllung">
            <a:extLst>
              <a:ext uri="{FF2B5EF4-FFF2-40B4-BE49-F238E27FC236}">
                <a16:creationId xmlns:a16="http://schemas.microsoft.com/office/drawing/2014/main" id="{55A9D06C-5BFB-29CB-64B9-2EEA5AFEE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076" y="5373216"/>
            <a:ext cx="378027" cy="302622"/>
          </a:xfrm>
          <a:prstGeom prst="rect">
            <a:avLst/>
          </a:prstGeom>
        </p:spPr>
      </p:pic>
      <p:pic>
        <p:nvPicPr>
          <p:cNvPr id="49" name="Grafik 48" descr="Pfeil mit einer Linie: Gerade mit einfarbiger Füllung">
            <a:extLst>
              <a:ext uri="{FF2B5EF4-FFF2-40B4-BE49-F238E27FC236}">
                <a16:creationId xmlns:a16="http://schemas.microsoft.com/office/drawing/2014/main" id="{279F08B0-D5E6-63ED-3286-3C88C3AFB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376075" y="5655746"/>
            <a:ext cx="378027" cy="203930"/>
          </a:xfrm>
          <a:prstGeom prst="rect">
            <a:avLst/>
          </a:prstGeom>
        </p:spPr>
      </p:pic>
      <p:pic>
        <p:nvPicPr>
          <p:cNvPr id="50" name="Grafik 49" descr="Pfeil mit einer Linie: Gerade mit einfarbiger Füllung">
            <a:extLst>
              <a:ext uri="{FF2B5EF4-FFF2-40B4-BE49-F238E27FC236}">
                <a16:creationId xmlns:a16="http://schemas.microsoft.com/office/drawing/2014/main" id="{CDE7AFC4-7CB0-3F8D-0A3D-595A46546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376075" y="5730760"/>
            <a:ext cx="378027" cy="20393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9E67A0A4-2AD4-BE48-A988-59C632D5F8DD}"/>
              </a:ext>
            </a:extLst>
          </p:cNvPr>
          <p:cNvSpPr txBox="1"/>
          <p:nvPr/>
        </p:nvSpPr>
        <p:spPr>
          <a:xfrm>
            <a:off x="5831664" y="5427500"/>
            <a:ext cx="69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8 RCTs</a:t>
            </a:r>
            <a:endParaRPr lang="en-GB" sz="1200" noProof="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8EC8EE1-A8E2-E4C8-CF56-5921106E426B}"/>
              </a:ext>
            </a:extLst>
          </p:cNvPr>
          <p:cNvSpPr txBox="1"/>
          <p:nvPr/>
        </p:nvSpPr>
        <p:spPr>
          <a:xfrm>
            <a:off x="5831664" y="5679573"/>
            <a:ext cx="98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prstClr val="black"/>
                </a:solidFill>
                <a:latin typeface="Aptos"/>
              </a:rPr>
              <a:t>5 non-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RCTs</a:t>
            </a:r>
            <a:endParaRPr lang="en-GB" sz="1200" noProof="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A775F03-32E7-067B-BEE2-9D53817C59F5}"/>
              </a:ext>
            </a:extLst>
          </p:cNvPr>
          <p:cNvSpPr txBox="1"/>
          <p:nvPr/>
        </p:nvSpPr>
        <p:spPr>
          <a:xfrm>
            <a:off x="5831664" y="5932135"/>
            <a:ext cx="1310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prstClr val="black"/>
                </a:solidFill>
                <a:latin typeface="Aptos"/>
              </a:rPr>
              <a:t>10 pre-post trials</a:t>
            </a:r>
            <a:endParaRPr lang="en-GB" sz="1200" noProof="0" dirty="0"/>
          </a:p>
        </p:txBody>
      </p:sp>
    </p:spTree>
    <p:extLst>
      <p:ext uri="{BB962C8B-B14F-4D97-AF65-F5344CB8AC3E}">
        <p14:creationId xmlns:p14="http://schemas.microsoft.com/office/powerpoint/2010/main" val="89859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41CBF-C91D-AF4F-787B-F4B3B10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pic>
        <p:nvPicPr>
          <p:cNvPr id="8" name="Inhaltsplatzhalter 7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917E1CD-B500-CA2A-8455-A5C776558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" b="8481"/>
          <a:stretch/>
        </p:blipFill>
        <p:spPr>
          <a:xfrm>
            <a:off x="1955540" y="1268761"/>
            <a:ext cx="8280920" cy="5040559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FB39C-2377-33A8-E4F9-0FB3E053F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51FD09-BE4E-7017-08BF-1567A79169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pPr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02F19A-EAED-E4C5-2F01-376CDFEE2B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26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51FD09-BE4E-7017-08BF-1567A79169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pPr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02F19A-EAED-E4C5-2F01-376CDFEE2B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BAC94A5-ADC7-6DB1-309F-F0765F1A0FCD}"/>
              </a:ext>
            </a:extLst>
          </p:cNvPr>
          <p:cNvGrpSpPr/>
          <p:nvPr/>
        </p:nvGrpSpPr>
        <p:grpSpPr>
          <a:xfrm>
            <a:off x="551384" y="0"/>
            <a:ext cx="10801200" cy="6741368"/>
            <a:chOff x="551384" y="0"/>
            <a:chExt cx="10801200" cy="6741368"/>
          </a:xfrm>
        </p:grpSpPr>
        <p:pic>
          <p:nvPicPr>
            <p:cNvPr id="30" name="Inhaltsplatzhalter 7" descr="Ein Bild, das Text, Screenshot, Diagramm, Farbigkeit enthält.&#10;&#10;KI-generierte Inhalte können fehlerhaft sein.">
              <a:extLst>
                <a:ext uri="{FF2B5EF4-FFF2-40B4-BE49-F238E27FC236}">
                  <a16:creationId xmlns:a16="http://schemas.microsoft.com/office/drawing/2014/main" id="{E289A18F-2ECE-7CEF-681A-D6847C525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" t="5433" r="1172" b="8481"/>
            <a:stretch/>
          </p:blipFill>
          <p:spPr>
            <a:xfrm>
              <a:off x="551384" y="0"/>
              <a:ext cx="10801200" cy="6741368"/>
            </a:xfrm>
            <a:prstGeom prst="rect">
              <a:avLst/>
            </a:prstGeom>
          </p:spPr>
        </p:pic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D96F1167-25F9-1178-D895-CC26B17569B0}"/>
                </a:ext>
              </a:extLst>
            </p:cNvPr>
            <p:cNvSpPr/>
            <p:nvPr/>
          </p:nvSpPr>
          <p:spPr>
            <a:xfrm>
              <a:off x="2285320" y="770441"/>
              <a:ext cx="2022411" cy="1926106"/>
            </a:xfrm>
            <a:prstGeom prst="ellipse">
              <a:avLst/>
            </a:prstGeom>
            <a:ln>
              <a:solidFill>
                <a:srgbClr val="99E7F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D934B87-0ED0-8272-5D5A-D2B6275DEE0E}"/>
                </a:ext>
              </a:extLst>
            </p:cNvPr>
            <p:cNvSpPr/>
            <p:nvPr/>
          </p:nvSpPr>
          <p:spPr>
            <a:xfrm>
              <a:off x="1900099" y="4445017"/>
              <a:ext cx="707844" cy="674137"/>
            </a:xfrm>
            <a:prstGeom prst="ellipse">
              <a:avLst/>
            </a:prstGeom>
            <a:ln>
              <a:solidFill>
                <a:srgbClr val="99D59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0151269-BA23-8FF9-FD06-81E355C64EC4}"/>
                </a:ext>
              </a:extLst>
            </p:cNvPr>
            <p:cNvSpPr/>
            <p:nvPr/>
          </p:nvSpPr>
          <p:spPr>
            <a:xfrm>
              <a:off x="2140862" y="5573418"/>
              <a:ext cx="1126772" cy="1073116"/>
            </a:xfrm>
            <a:prstGeom prst="ellipse">
              <a:avLst/>
            </a:prstGeom>
            <a:ln>
              <a:solidFill>
                <a:srgbClr val="99D3C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B6CB053-53D8-57DE-0322-66EDE472AD8A}"/>
                </a:ext>
              </a:extLst>
            </p:cNvPr>
            <p:cNvSpPr/>
            <p:nvPr/>
          </p:nvSpPr>
          <p:spPr>
            <a:xfrm>
              <a:off x="6168008" y="540893"/>
              <a:ext cx="1520345" cy="1447947"/>
            </a:xfrm>
            <a:prstGeom prst="ellipse">
              <a:avLst/>
            </a:prstGeom>
            <a:ln>
              <a:solidFill>
                <a:srgbClr val="FFDEB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9368FA1-0A4D-8C75-D0C3-3156D9893A60}"/>
                </a:ext>
              </a:extLst>
            </p:cNvPr>
            <p:cNvSpPr/>
            <p:nvPr/>
          </p:nvSpPr>
          <p:spPr>
            <a:xfrm>
              <a:off x="6096041" y="3427474"/>
              <a:ext cx="770442" cy="733754"/>
            </a:xfrm>
            <a:prstGeom prst="ellipse">
              <a:avLst/>
            </a:prstGeom>
            <a:ln>
              <a:solidFill>
                <a:srgbClr val="EB9AA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0D9DAE7-B7DA-E8D8-B4B0-357FA77D9572}"/>
                </a:ext>
              </a:extLst>
            </p:cNvPr>
            <p:cNvSpPr/>
            <p:nvPr/>
          </p:nvSpPr>
          <p:spPr>
            <a:xfrm>
              <a:off x="6254375" y="4373709"/>
              <a:ext cx="501917" cy="478016"/>
            </a:xfrm>
            <a:prstGeom prst="ellipse">
              <a:avLst/>
            </a:prstGeom>
            <a:ln>
              <a:solidFill>
                <a:srgbClr val="CE99E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3770DC-77FC-720F-B1DF-822D02F55955}"/>
                </a:ext>
              </a:extLst>
            </p:cNvPr>
            <p:cNvSpPr/>
            <p:nvPr/>
          </p:nvSpPr>
          <p:spPr>
            <a:xfrm>
              <a:off x="6179169" y="5161162"/>
              <a:ext cx="848231" cy="807838"/>
            </a:xfrm>
            <a:prstGeom prst="ellipse">
              <a:avLst/>
            </a:prstGeom>
            <a:ln>
              <a:solidFill>
                <a:srgbClr val="C999B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BCEDF39-6824-C165-F140-2EA6DD2E2D7A}"/>
                </a:ext>
              </a:extLst>
            </p:cNvPr>
            <p:cNvSpPr/>
            <p:nvPr/>
          </p:nvSpPr>
          <p:spPr>
            <a:xfrm>
              <a:off x="6137531" y="6219651"/>
              <a:ext cx="426711" cy="406391"/>
            </a:xfrm>
            <a:prstGeom prst="ellipse">
              <a:avLst/>
            </a:prstGeom>
            <a:ln>
              <a:solidFill>
                <a:srgbClr val="FFC1C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8BDD5E-C478-2215-56E4-FFF8F63FCF22}"/>
                </a:ext>
              </a:extLst>
            </p:cNvPr>
            <p:cNvSpPr txBox="1"/>
            <p:nvPr/>
          </p:nvSpPr>
          <p:spPr>
            <a:xfrm>
              <a:off x="2676511" y="1306993"/>
              <a:ext cx="2455121" cy="111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4800" dirty="0"/>
                <a:t>65%</a:t>
              </a:r>
              <a:endParaRPr lang="en-GB" sz="20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E9EC9DF-A6BB-07A5-7034-4A1CC6D03D4C}"/>
                </a:ext>
              </a:extLst>
            </p:cNvPr>
            <p:cNvSpPr txBox="1"/>
            <p:nvPr/>
          </p:nvSpPr>
          <p:spPr>
            <a:xfrm>
              <a:off x="1921256" y="4555356"/>
              <a:ext cx="2455121" cy="535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2000" dirty="0"/>
                <a:t>13%</a:t>
              </a:r>
              <a:endParaRPr lang="en-GB" sz="10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D06A442-6830-4E90-2A10-67E206F8AAC9}"/>
                </a:ext>
              </a:extLst>
            </p:cNvPr>
            <p:cNvSpPr txBox="1"/>
            <p:nvPr/>
          </p:nvSpPr>
          <p:spPr>
            <a:xfrm>
              <a:off x="2226954" y="5795361"/>
              <a:ext cx="2455121" cy="782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3200" dirty="0"/>
                <a:t>22%</a:t>
              </a:r>
              <a:endParaRPr lang="en-GB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898B2D5-DAB2-FE2A-9261-1A2242BD05B6}"/>
                </a:ext>
              </a:extLst>
            </p:cNvPr>
            <p:cNvSpPr txBox="1"/>
            <p:nvPr/>
          </p:nvSpPr>
          <p:spPr>
            <a:xfrm>
              <a:off x="6296343" y="895680"/>
              <a:ext cx="2455121" cy="94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4000" dirty="0"/>
                <a:t>48%</a:t>
              </a:r>
              <a:endParaRPr lang="en-GB" sz="16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60099D3-9F77-204A-7554-819A32DA94B0}"/>
                </a:ext>
              </a:extLst>
            </p:cNvPr>
            <p:cNvSpPr txBox="1"/>
            <p:nvPr/>
          </p:nvSpPr>
          <p:spPr>
            <a:xfrm>
              <a:off x="6169525" y="3542125"/>
              <a:ext cx="2455121" cy="617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2400" dirty="0"/>
                <a:t>4%</a:t>
              </a:r>
              <a:endParaRPr lang="en-GB" sz="105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B45D9C4-72B1-2DE8-B91C-2AFA76DD15A3}"/>
                </a:ext>
              </a:extLst>
            </p:cNvPr>
            <p:cNvSpPr txBox="1"/>
            <p:nvPr/>
          </p:nvSpPr>
          <p:spPr>
            <a:xfrm>
              <a:off x="6252370" y="4407278"/>
              <a:ext cx="2455121" cy="4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dirty="0"/>
                <a:t>9%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00102A1-B4E2-596B-A6D7-4864F277BCDA}"/>
                </a:ext>
              </a:extLst>
            </p:cNvPr>
            <p:cNvSpPr txBox="1"/>
            <p:nvPr/>
          </p:nvSpPr>
          <p:spPr>
            <a:xfrm>
              <a:off x="6181628" y="5292038"/>
              <a:ext cx="2455121" cy="617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2400" dirty="0"/>
                <a:t>17%</a:t>
              </a:r>
              <a:endParaRPr lang="en-GB" sz="105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6F5C343-AF7F-717C-C625-3BCC2EB0AF84}"/>
                </a:ext>
              </a:extLst>
            </p:cNvPr>
            <p:cNvSpPr txBox="1"/>
            <p:nvPr/>
          </p:nvSpPr>
          <p:spPr>
            <a:xfrm>
              <a:off x="6137531" y="6278643"/>
              <a:ext cx="2455121" cy="41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400" dirty="0"/>
                <a:t>9%</a:t>
              </a:r>
            </a:p>
          </p:txBody>
        </p:sp>
        <p:sp>
          <p:nvSpPr>
            <p:cNvPr id="23" name="Stern: 5 Zacken 22">
              <a:extLst>
                <a:ext uri="{FF2B5EF4-FFF2-40B4-BE49-F238E27FC236}">
                  <a16:creationId xmlns:a16="http://schemas.microsoft.com/office/drawing/2014/main" id="{C5D84478-42C4-238E-5187-D290771E5993}"/>
                </a:ext>
              </a:extLst>
            </p:cNvPr>
            <p:cNvSpPr/>
            <p:nvPr/>
          </p:nvSpPr>
          <p:spPr>
            <a:xfrm>
              <a:off x="7310424" y="829186"/>
              <a:ext cx="192611" cy="233349"/>
            </a:xfrm>
            <a:prstGeom prst="star5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Stern: 5 Zacken 23">
              <a:extLst>
                <a:ext uri="{FF2B5EF4-FFF2-40B4-BE49-F238E27FC236}">
                  <a16:creationId xmlns:a16="http://schemas.microsoft.com/office/drawing/2014/main" id="{BE77663B-3BD4-83DA-1E84-C8B932C6A6F3}"/>
                </a:ext>
              </a:extLst>
            </p:cNvPr>
            <p:cNvSpPr/>
            <p:nvPr/>
          </p:nvSpPr>
          <p:spPr>
            <a:xfrm>
              <a:off x="6619057" y="3522099"/>
              <a:ext cx="113495" cy="137501"/>
            </a:xfrm>
            <a:prstGeom prst="star5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>
                <a:spcAft>
                  <a:spcPts val="600"/>
                </a:spcAft>
              </a:pPr>
              <a:endParaRPr lang="en-GB" sz="1200" b="1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37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2307D-F527-9317-A168-E4E402F8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994B6-D3C8-4107-6DE6-19AAC5CB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Centralized Data Integration</a:t>
            </a:r>
          </a:p>
          <a:p>
            <a:r>
              <a:rPr lang="en-GB" dirty="0"/>
              <a:t>Longitudinal </a:t>
            </a:r>
          </a:p>
          <a:p>
            <a:pPr lvl="1"/>
            <a:r>
              <a:rPr lang="en-GB" dirty="0"/>
              <a:t>Improved Quality </a:t>
            </a:r>
          </a:p>
          <a:p>
            <a:r>
              <a:rPr lang="en-GB" dirty="0"/>
              <a:t>Personalized </a:t>
            </a:r>
          </a:p>
          <a:p>
            <a:r>
              <a:rPr lang="en-GB" dirty="0"/>
              <a:t>Interoperability and Data </a:t>
            </a:r>
          </a:p>
          <a:p>
            <a:r>
              <a:rPr lang="en-GB" i="1" dirty="0"/>
              <a:t>(AI and Predictive Modelling)</a:t>
            </a:r>
          </a:p>
          <a:p>
            <a:r>
              <a:rPr lang="en-GB" dirty="0"/>
              <a:t>FAIR </a:t>
            </a:r>
          </a:p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7CC188-02DB-675C-5A50-A36D486B71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Relevance</a:t>
            </a:r>
          </a:p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003EB-7E63-BE69-4A3F-95BAF4B56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55E1BD-890A-4F5E-92BB-FF74ED7BA5DD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E6F6C3-C086-8687-3114-CBF9DD8FC5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92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D5E23-A803-84BA-1F96-BA0191A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7563296-A11E-AF93-7781-C3A20DE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2C33-D581-74E3-166A-7609721B4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Security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4125F-4697-A24F-8DBC-CA7B4E0440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D4D9DA-DCF1-F444-C56F-D130200A1F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10" name="Grafik 9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B3CA6F51-E3DC-E723-46F9-8E4FC78F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0" y="2132856"/>
            <a:ext cx="5570322" cy="3241559"/>
          </a:xfrm>
          <a:prstGeom prst="rect">
            <a:avLst/>
          </a:prstGeom>
        </p:spPr>
      </p:pic>
      <p:pic>
        <p:nvPicPr>
          <p:cNvPr id="12" name="Grafik 11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9738D962-CDE6-78FC-F57F-4271533D4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0" y="2126475"/>
            <a:ext cx="5570921" cy="32479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8E9D35-DDA8-F9BD-E768-BE280057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120807"/>
            <a:ext cx="3058666" cy="6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4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D5E23-A803-84BA-1F96-BA0191A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7E57A2F-D5A5-69ED-FE9A-6D6ADB11E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2C33-D581-74E3-166A-7609721B4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Home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4125F-4697-A24F-8DBC-CA7B4E0440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D4D9DA-DCF1-F444-C56F-D130200A1F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6" name="Grafik 15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84AE8B58-4B66-8310-6D6C-C4CA2961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39" y="1951113"/>
            <a:ext cx="6929389" cy="408064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DB0862C-B8BF-AEA0-E5C9-172C2131E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120807"/>
            <a:ext cx="3058666" cy="6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D91A4D90-FE4C-AEB8-54F8-99EA446640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90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0875B1-0387-2752-71C3-821151712C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C4D3CB-1D8F-A30F-F37F-17C9D5177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Rehabilomics: Advancing SCI Rehabilitation through Omics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E39C59-31F2-6305-C4DB-5E3D4D84D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July 8</a:t>
            </a:r>
            <a:r>
              <a:rPr lang="en-GB" baseline="30000" noProof="0" dirty="0"/>
              <a:t>th</a:t>
            </a:r>
            <a:r>
              <a:rPr lang="en-GB" noProof="0" dirty="0"/>
              <a:t> 2025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C08826B-A6E5-159A-823B-893BEEED8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SPF Colloquium Talk on July 8th</a:t>
            </a:r>
            <a:endParaRPr lang="en-GB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41950D-B57F-F062-AF66-8C059972B5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noProof="0" dirty="0"/>
              <a:t>Alexander Stacul, PhD student</a:t>
            </a:r>
          </a:p>
          <a:p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5EAF0D-595C-DA1C-32DE-4CB02A26F4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720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D5E23-A803-84BA-1F96-BA0191A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E63537A2-DA9A-90CE-472F-BE64CBC2DF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7E57A2F-D5A5-69ED-FE9A-6D6ADB11E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2C33-D581-74E3-166A-7609721B4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Home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4125F-4697-A24F-8DBC-CA7B4E0440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D4D9DA-DCF1-F444-C56F-D130200A1F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6" name="Grafik 15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84AE8B58-4B66-8310-6D6C-C4CA2961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39" y="1951113"/>
            <a:ext cx="6929389" cy="4080640"/>
          </a:xfrm>
          <a:prstGeom prst="rect">
            <a:avLst/>
          </a:prstGeom>
        </p:spPr>
      </p:pic>
      <p:pic>
        <p:nvPicPr>
          <p:cNvPr id="22" name="Inhaltsplatzhalter 7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E1B75ED4-0A21-841B-8B97-2CC6B1CD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39" y="1940748"/>
            <a:ext cx="6929389" cy="406092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E687954-CB0A-AE19-A906-D3E30921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120807"/>
            <a:ext cx="3058666" cy="6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0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D5E23-A803-84BA-1F96-BA0191A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7563296-A11E-AF93-7781-C3A20DE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2C33-D581-74E3-166A-7609721B4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About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54125F-4697-A24F-8DBC-CA7B4E0440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D4D9DA-DCF1-F444-C56F-D130200A1F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21" name="Grafik 20" descr="Ein Bild, das Text, Computer, Screenshot, Website enthält.&#10;&#10;KI-generierte Inhalte können fehlerhaft sein.">
            <a:extLst>
              <a:ext uri="{FF2B5EF4-FFF2-40B4-BE49-F238E27FC236}">
                <a16:creationId xmlns:a16="http://schemas.microsoft.com/office/drawing/2014/main" id="{9D21CBB4-7FC3-80F5-CBE3-C27BE1037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39" y="1931294"/>
            <a:ext cx="6913761" cy="410015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A5D440-6F35-3A45-3B78-F78830F2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120807"/>
            <a:ext cx="3058666" cy="6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2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C4491-347E-3BC4-6DBF-B6839860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7372CD-1C6B-153A-68FC-411D8C825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405347-427E-E2CD-A43E-2D5E0AD19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Digitalization of the SwiSCI Biobank - Data</a:t>
            </a:r>
          </a:p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CA51E-9E0D-07E7-0876-6360F8BD46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55E1BD-890A-4F5E-92BB-FF74ED7BA5DD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C9F9A-D472-206A-ADD0-DBE437D918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6438B5-8BEC-2446-B17E-D2305791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120807"/>
            <a:ext cx="3058666" cy="6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BE42-526B-23F6-356C-6D116DB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Outcome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B96E230-3593-2E0C-E0C2-8FA01E23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Identification of molecular signatures, and linking them to clinical 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Aim 1: </a:t>
            </a:r>
            <a:r>
              <a:rPr lang="en-US" dirty="0"/>
              <a:t>Comprehensive Analysis and Analytical Framework Development</a:t>
            </a:r>
          </a:p>
          <a:p>
            <a:pPr marL="0" indent="0">
              <a:buNone/>
            </a:pPr>
            <a:r>
              <a:rPr lang="en-US" b="1" dirty="0"/>
              <a:t>Aim 2: </a:t>
            </a:r>
            <a:r>
              <a:rPr lang="en-US" dirty="0"/>
              <a:t>Development of the Human SCI Rehabilomics Atlas</a:t>
            </a:r>
          </a:p>
          <a:p>
            <a:pPr marL="0" indent="0">
              <a:buNone/>
            </a:pPr>
            <a:r>
              <a:rPr lang="en-US" b="1" dirty="0"/>
              <a:t>Aim 3: </a:t>
            </a:r>
            <a:r>
              <a:rPr lang="en-US" dirty="0"/>
              <a:t>Development of Rehabilomics Maelstrom Catalogue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73E55-17E4-8C66-2EE0-8D7425A35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347530-7F9B-C540-DC2C-A813E47272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770338-1EF0-8402-8A15-107441C91A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089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50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77E66-E0A5-5C4C-33E5-DA7515A5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Tip: Easily customize footer anywhere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4D8B4E-0215-C78E-F196-93D3C8E9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PowerPoint offers a very simple option for changing the footer (see this slide as an example).</a:t>
            </a:r>
          </a:p>
          <a:p>
            <a:pPr marL="0" indent="0">
              <a:buNone/>
            </a:pPr>
            <a:r>
              <a:rPr lang="en-GB" noProof="0" dirty="0"/>
              <a:t>Click on the tab “Insert” and then “Header and footer”.</a:t>
            </a:r>
          </a:p>
          <a:p>
            <a:pPr marL="0" indent="0">
              <a:buNone/>
            </a:pPr>
            <a:r>
              <a:rPr lang="en-GB" noProof="0" dirty="0"/>
              <a:t>You can now adjust the footer by pressing “Apply to all”.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CEDB71-F1B3-7785-A1FA-8924469F3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Subtitle on one line 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8C81E61-09F8-F491-CBC2-6B8EC48A3C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10941CA-75C1-45D4-B2E2-97EF98E963FF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9B45-5FA7-5A8D-109C-AD670C4EDC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25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E783F-1C79-2E32-E2CF-2CC46EF4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726813"/>
            <a:ext cx="4536009" cy="32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7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4E32-0871-1CBF-E234-3243820D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 on one line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715070-D906-E862-958A-A00EC6B93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Subtitle on one line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BF6F-6DE5-A561-900B-24AE401680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AD3D66-2AAB-4FE5-9569-10AB66FA3100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21E3C-187C-D958-7887-3D740D52DA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26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F40063-6B35-F656-EA0B-B0101BF5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827" y="1988840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BC953F0-6785-9984-75A9-A93DB3BD6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391" y="1952625"/>
            <a:ext cx="432000" cy="584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908A3BB-8E64-89BE-E3CE-65CAF5AF2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5500" y="2117215"/>
            <a:ext cx="468000" cy="44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5533A35-5315-8C1F-AD53-2384D81C0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7609" y="1992782"/>
            <a:ext cx="432000" cy="5430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518CEC-CAE8-E5C4-E930-D2B75E912F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718" y="1997904"/>
            <a:ext cx="504000" cy="567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F529B25-E333-D9AF-9F47-672DE46B69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3936" y="2060848"/>
            <a:ext cx="432000" cy="482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E1618-46DF-8479-790B-8577EC1B3193}"/>
              </a:ext>
            </a:extLst>
          </p:cNvPr>
          <p:cNvSpPr txBox="1"/>
          <p:nvPr/>
        </p:nvSpPr>
        <p:spPr>
          <a:xfrm>
            <a:off x="623391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 </a:t>
            </a:r>
            <a:r>
              <a:rPr lang="en-GB" sz="1200" noProof="0" dirty="0" err="1"/>
              <a:t>Aperuptatet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ipit</a:t>
            </a:r>
            <a:r>
              <a:rPr lang="en-GB" sz="1200" noProof="0" dirty="0"/>
              <a:t> </a:t>
            </a:r>
            <a:r>
              <a:rPr lang="en-GB" sz="1200" noProof="0" dirty="0" err="1"/>
              <a:t>aperchit</a:t>
            </a:r>
            <a:r>
              <a:rPr lang="en-GB" sz="1200" noProof="0" dirty="0"/>
              <a:t>, </a:t>
            </a:r>
            <a:r>
              <a:rPr lang="en-GB" sz="1200" noProof="0" dirty="0" err="1"/>
              <a:t>iusanduci</a:t>
            </a:r>
            <a:r>
              <a:rPr lang="en-GB" sz="1200" noProof="0" dirty="0"/>
              <a:t> dis </a:t>
            </a:r>
            <a:r>
              <a:rPr lang="en-GB" sz="1200" noProof="0" dirty="0" err="1"/>
              <a:t>eosa</a:t>
            </a:r>
            <a:r>
              <a:rPr lang="en-GB" sz="1200" noProof="0" dirty="0"/>
              <a:t> sus </a:t>
            </a:r>
            <a:r>
              <a:rPr lang="en-GB" sz="1200" noProof="0" dirty="0" err="1"/>
              <a:t>essuntorum</a:t>
            </a:r>
            <a:r>
              <a:rPr lang="en-GB" sz="1200" noProof="0" dirty="0"/>
              <a:t> </a:t>
            </a:r>
            <a:r>
              <a:rPr lang="en-GB" sz="1200" noProof="0" dirty="0" err="1"/>
              <a:t>doluptatio</a:t>
            </a:r>
            <a:r>
              <a:rPr lang="en-GB" sz="1200" noProof="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117252-C2EB-4C1C-E88C-765CAA155971}"/>
              </a:ext>
            </a:extLst>
          </p:cNvPr>
          <p:cNvSpPr txBox="1"/>
          <p:nvPr/>
        </p:nvSpPr>
        <p:spPr>
          <a:xfrm>
            <a:off x="2495500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5932DF-FC5B-E00F-FE73-260B8EE522CF}"/>
              </a:ext>
            </a:extLst>
          </p:cNvPr>
          <p:cNvSpPr txBox="1"/>
          <p:nvPr/>
        </p:nvSpPr>
        <p:spPr>
          <a:xfrm>
            <a:off x="4367609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 </a:t>
            </a:r>
            <a:r>
              <a:rPr lang="en-GB" sz="1200" noProof="0" dirty="0" err="1"/>
              <a:t>Aperuptatet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ipit</a:t>
            </a:r>
            <a:r>
              <a:rPr lang="en-GB" sz="1200" noProof="0" dirty="0"/>
              <a:t> </a:t>
            </a:r>
            <a:r>
              <a:rPr lang="en-GB" sz="1200" noProof="0" dirty="0" err="1"/>
              <a:t>aperchit</a:t>
            </a:r>
            <a:r>
              <a:rPr lang="en-GB" sz="1200" noProof="0" dirty="0"/>
              <a:t>, </a:t>
            </a:r>
            <a:r>
              <a:rPr lang="en-GB" sz="1200" noProof="0" dirty="0" err="1"/>
              <a:t>iusanduci</a:t>
            </a:r>
            <a:r>
              <a:rPr lang="en-GB" sz="1200" noProof="0" dirty="0"/>
              <a:t> dis </a:t>
            </a:r>
            <a:r>
              <a:rPr lang="en-GB" sz="1200" noProof="0" dirty="0" err="1"/>
              <a:t>eosa</a:t>
            </a:r>
            <a:r>
              <a:rPr lang="en-GB" sz="1200" noProof="0" dirty="0"/>
              <a:t> sus </a:t>
            </a:r>
            <a:r>
              <a:rPr lang="en-GB" sz="1200" noProof="0" dirty="0" err="1"/>
              <a:t>essuntorum</a:t>
            </a:r>
            <a:r>
              <a:rPr lang="en-GB" sz="1200" noProof="0" dirty="0"/>
              <a:t> </a:t>
            </a:r>
            <a:r>
              <a:rPr lang="en-GB" sz="1200" noProof="0" dirty="0" err="1"/>
              <a:t>doluptatio</a:t>
            </a:r>
            <a:r>
              <a:rPr lang="en-GB" sz="1200" noProof="0" dirty="0"/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0145E-1978-D2DE-7C1F-E6C602FD29F3}"/>
              </a:ext>
            </a:extLst>
          </p:cNvPr>
          <p:cNvSpPr txBox="1"/>
          <p:nvPr/>
        </p:nvSpPr>
        <p:spPr>
          <a:xfrm>
            <a:off x="6239718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3A7B7C-DB4C-557C-37C8-02D05E6AE105}"/>
              </a:ext>
            </a:extLst>
          </p:cNvPr>
          <p:cNvSpPr txBox="1"/>
          <p:nvPr/>
        </p:nvSpPr>
        <p:spPr>
          <a:xfrm>
            <a:off x="8111827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 </a:t>
            </a:r>
            <a:r>
              <a:rPr lang="en-GB" sz="1200" noProof="0" dirty="0" err="1"/>
              <a:t>Aperuptatet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ipit</a:t>
            </a:r>
            <a:r>
              <a:rPr lang="en-GB" sz="1200" noProof="0" dirty="0"/>
              <a:t> </a:t>
            </a:r>
            <a:r>
              <a:rPr lang="en-GB" sz="1200" noProof="0" dirty="0" err="1"/>
              <a:t>aperchit</a:t>
            </a:r>
            <a:r>
              <a:rPr lang="en-GB" sz="1200" noProof="0" dirty="0"/>
              <a:t>, </a:t>
            </a:r>
            <a:r>
              <a:rPr lang="en-GB" sz="1200" noProof="0" dirty="0" err="1"/>
              <a:t>iusanduci</a:t>
            </a:r>
            <a:r>
              <a:rPr lang="en-GB" sz="1200" noProof="0" dirty="0"/>
              <a:t> dis </a:t>
            </a:r>
            <a:r>
              <a:rPr lang="en-GB" sz="1200" noProof="0" dirty="0" err="1"/>
              <a:t>eosa</a:t>
            </a:r>
            <a:r>
              <a:rPr lang="en-GB" sz="1200" noProof="0" dirty="0"/>
              <a:t> sus </a:t>
            </a:r>
            <a:r>
              <a:rPr lang="en-GB" sz="1200" noProof="0" dirty="0" err="1"/>
              <a:t>essuntorum</a:t>
            </a:r>
            <a:r>
              <a:rPr lang="en-GB" sz="1200" noProof="0" dirty="0"/>
              <a:t> </a:t>
            </a:r>
            <a:r>
              <a:rPr lang="en-GB" sz="1200" noProof="0" dirty="0" err="1"/>
              <a:t>doluptatio</a:t>
            </a:r>
            <a:r>
              <a:rPr lang="en-GB" sz="1200" noProof="0" dirty="0"/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AAD813-4506-F570-0CA7-663C390DA9DB}"/>
              </a:ext>
            </a:extLst>
          </p:cNvPr>
          <p:cNvSpPr txBox="1"/>
          <p:nvPr/>
        </p:nvSpPr>
        <p:spPr>
          <a:xfrm>
            <a:off x="9983936" y="2852936"/>
            <a:ext cx="1584177" cy="2736304"/>
          </a:xfrm>
          <a:prstGeom prst="roundRect">
            <a:avLst>
              <a:gd name="adj" fmla="val 5919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144000" tIns="144000" rIns="144000" bIns="144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</a:t>
            </a:r>
          </a:p>
          <a:p>
            <a:pPr>
              <a:spcAft>
                <a:spcPts val="600"/>
              </a:spcAft>
            </a:pPr>
            <a:r>
              <a:rPr lang="en-GB" sz="1200" noProof="0" dirty="0">
                <a:solidFill>
                  <a:schemeClr val="tx1"/>
                </a:solidFill>
              </a:rPr>
              <a:t>Paragraph</a:t>
            </a:r>
            <a:r>
              <a:rPr lang="en-GB" sz="1200" noProof="0" dirty="0"/>
              <a:t>  This is only a dummy text, It will be overwritten with the current presentation text.</a:t>
            </a:r>
          </a:p>
        </p:txBody>
      </p:sp>
    </p:spTree>
    <p:extLst>
      <p:ext uri="{BB962C8B-B14F-4D97-AF65-F5344CB8AC3E}">
        <p14:creationId xmlns:p14="http://schemas.microsoft.com/office/powerpoint/2010/main" val="212966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4E32-0871-1CBF-E234-3243820D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Process diagram – variant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715070-D906-E862-958A-A00EC6B93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Subtitle on one line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FC9B3-D3EE-1EAC-8694-DE0010D0C7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0EFB5E9-7149-495D-9831-849DE5B19177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21E3C-187C-D958-7887-3D740D52DA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27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F40063-6B35-F656-EA0B-B0101BF5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4032" y="3218665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BC953F0-6785-9984-75A9-A93DB3BD6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391" y="3182450"/>
            <a:ext cx="432000" cy="584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908A3BB-8E64-89BE-E3CE-65CAF5AF2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5720" y="3347040"/>
            <a:ext cx="468000" cy="44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F529B25-E333-D9AF-9F47-672DE46B6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4352" y="3290673"/>
            <a:ext cx="432000" cy="482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E1618-46DF-8479-790B-8577EC1B3193}"/>
              </a:ext>
            </a:extLst>
          </p:cNvPr>
          <p:cNvSpPr txBox="1"/>
          <p:nvPr/>
        </p:nvSpPr>
        <p:spPr>
          <a:xfrm>
            <a:off x="623391" y="4005064"/>
            <a:ext cx="2304257" cy="136815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400" noProof="0" dirty="0"/>
              <a:t>Paragraph  This is only a dummy text, it will be overwritten with the current presentation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117252-C2EB-4C1C-E88C-765CAA155971}"/>
              </a:ext>
            </a:extLst>
          </p:cNvPr>
          <p:cNvSpPr txBox="1"/>
          <p:nvPr/>
        </p:nvSpPr>
        <p:spPr>
          <a:xfrm>
            <a:off x="3523740" y="4005064"/>
            <a:ext cx="2268000" cy="136815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400" noProof="0" dirty="0"/>
              <a:t>Paragraph  This is only a dummy text, it will be overwritten with the current presentation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5932DF-FC5B-E00F-FE73-260B8EE522CF}"/>
              </a:ext>
            </a:extLst>
          </p:cNvPr>
          <p:cNvSpPr txBox="1"/>
          <p:nvPr/>
        </p:nvSpPr>
        <p:spPr>
          <a:xfrm>
            <a:off x="6387832" y="4005064"/>
            <a:ext cx="2268000" cy="136815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400" noProof="0" dirty="0"/>
              <a:t>Paragraph  This is only a dummy text, it will be overwritten with the current presentation text.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0145E-1978-D2DE-7C1F-E6C602FD29F3}"/>
              </a:ext>
            </a:extLst>
          </p:cNvPr>
          <p:cNvSpPr txBox="1"/>
          <p:nvPr/>
        </p:nvSpPr>
        <p:spPr>
          <a:xfrm>
            <a:off x="9251923" y="4005064"/>
            <a:ext cx="2268000" cy="136815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400" b="1" noProof="0" dirty="0"/>
              <a:t> </a:t>
            </a:r>
            <a:r>
              <a:rPr lang="en-GB" sz="1400" noProof="0" dirty="0"/>
              <a:t>Paragraph  This is only a dummy text, it will be overwritten with the current presentation text.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8AE67B4-7383-DCF6-2B02-3CD2B836D335}"/>
              </a:ext>
            </a:extLst>
          </p:cNvPr>
          <p:cNvSpPr/>
          <p:nvPr/>
        </p:nvSpPr>
        <p:spPr>
          <a:xfrm>
            <a:off x="623391" y="2019300"/>
            <a:ext cx="2304257" cy="761628"/>
          </a:xfrm>
          <a:prstGeom prst="roundRect">
            <a:avLst>
              <a:gd name="adj" fmla="val 12405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r>
              <a:rPr lang="en-GB" b="1" noProof="0" dirty="0">
                <a:solidFill>
                  <a:schemeClr val="bg1"/>
                </a:solidFill>
              </a:rPr>
              <a:t>Phase 1 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512D3AD-1764-052B-4F71-BF74F33F2987}"/>
              </a:ext>
            </a:extLst>
          </p:cNvPr>
          <p:cNvSpPr/>
          <p:nvPr/>
        </p:nvSpPr>
        <p:spPr>
          <a:xfrm>
            <a:off x="3503546" y="2019300"/>
            <a:ext cx="2304257" cy="761628"/>
          </a:xfrm>
          <a:prstGeom prst="roundRect">
            <a:avLst>
              <a:gd name="adj" fmla="val 12405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40290E9-B140-20B7-C766-8F668DC6181D}"/>
              </a:ext>
            </a:extLst>
          </p:cNvPr>
          <p:cNvSpPr/>
          <p:nvPr/>
        </p:nvSpPr>
        <p:spPr>
          <a:xfrm>
            <a:off x="6383701" y="2019300"/>
            <a:ext cx="2304257" cy="761628"/>
          </a:xfrm>
          <a:prstGeom prst="roundRect">
            <a:avLst>
              <a:gd name="adj" fmla="val 12405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1982CE1-B278-E5D1-84C0-C1264DF49807}"/>
              </a:ext>
            </a:extLst>
          </p:cNvPr>
          <p:cNvSpPr/>
          <p:nvPr/>
        </p:nvSpPr>
        <p:spPr>
          <a:xfrm>
            <a:off x="9263855" y="2019300"/>
            <a:ext cx="2304257" cy="761628"/>
          </a:xfrm>
          <a:prstGeom prst="roundRect">
            <a:avLst>
              <a:gd name="adj" fmla="val 12405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80A2FFC-202D-2C50-BC32-994E535D76D5}"/>
              </a:ext>
            </a:extLst>
          </p:cNvPr>
          <p:cNvCxnSpPr>
            <a:cxnSpLocks/>
          </p:cNvCxnSpPr>
          <p:nvPr/>
        </p:nvCxnSpPr>
        <p:spPr>
          <a:xfrm>
            <a:off x="3035577" y="2400114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A8096FB-E970-159D-F8D3-ABCBD1CB3AB3}"/>
              </a:ext>
            </a:extLst>
          </p:cNvPr>
          <p:cNvCxnSpPr>
            <a:cxnSpLocks/>
          </p:cNvCxnSpPr>
          <p:nvPr/>
        </p:nvCxnSpPr>
        <p:spPr>
          <a:xfrm>
            <a:off x="5915732" y="2400114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0E93908-4ACE-81C9-7B31-EE26DFCF2654}"/>
              </a:ext>
            </a:extLst>
          </p:cNvPr>
          <p:cNvCxnSpPr>
            <a:cxnSpLocks/>
          </p:cNvCxnSpPr>
          <p:nvPr/>
        </p:nvCxnSpPr>
        <p:spPr>
          <a:xfrm>
            <a:off x="8795887" y="2400114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81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4E32-0871-1CBF-E234-3243820D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Process diagram – variant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715070-D906-E862-958A-A00EC6B93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Subtitle on one line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83358-49CF-BA1D-4313-16ED24EFDB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90BDE-E7B7-4142-A612-631C46DE5550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21E3C-187C-D958-7887-3D740D52DA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28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F40063-6B35-F656-EA0B-B0101BF5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4032" y="2025055"/>
            <a:ext cx="540000" cy="5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BC953F0-6785-9984-75A9-A93DB3BD6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391" y="1988840"/>
            <a:ext cx="432000" cy="584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908A3BB-8E64-89BE-E3CE-65CAF5AF2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5720" y="2153430"/>
            <a:ext cx="468000" cy="44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F529B25-E333-D9AF-9F47-672DE46B6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4352" y="2097063"/>
            <a:ext cx="432000" cy="482823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8AE67B4-7383-DCF6-2B02-3CD2B836D335}"/>
              </a:ext>
            </a:extLst>
          </p:cNvPr>
          <p:cNvSpPr/>
          <p:nvPr/>
        </p:nvSpPr>
        <p:spPr>
          <a:xfrm>
            <a:off x="623391" y="2852938"/>
            <a:ext cx="2304257" cy="3168448"/>
          </a:xfrm>
          <a:prstGeom prst="roundRect">
            <a:avLst>
              <a:gd name="adj" fmla="val 32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bIns="144000" rtlCol="0" anchor="t"/>
          <a:lstStyle/>
          <a:p>
            <a:pPr>
              <a:spcAft>
                <a:spcPts val="600"/>
              </a:spcAft>
            </a:pPr>
            <a:r>
              <a:rPr lang="en-GB" b="1" noProof="0" dirty="0">
                <a:solidFill>
                  <a:schemeClr val="bg1"/>
                </a:solidFill>
              </a:rPr>
              <a:t>Phase 1 </a:t>
            </a:r>
          </a:p>
          <a:p>
            <a:pPr>
              <a:spcAft>
                <a:spcPts val="600"/>
              </a:spcAft>
            </a:pPr>
            <a:r>
              <a:rPr lang="en-GB" sz="1400" noProof="0" dirty="0"/>
              <a:t>Paragraph</a:t>
            </a:r>
            <a:r>
              <a:rPr lang="en-GB" sz="1400" noProof="0" dirty="0">
                <a:solidFill>
                  <a:schemeClr val="bg1"/>
                </a:solidFill>
              </a:rPr>
              <a:t>  This is only a dummy text, It will be overwritten with the current presentation text. </a:t>
            </a:r>
            <a:r>
              <a:rPr lang="en-GB" sz="1400" noProof="0" dirty="0" err="1">
                <a:solidFill>
                  <a:schemeClr val="bg1"/>
                </a:solidFill>
              </a:rPr>
              <a:t>Aperuptatet</a:t>
            </a:r>
            <a:r>
              <a:rPr lang="en-GB" sz="1400" noProof="0" dirty="0">
                <a:solidFill>
                  <a:schemeClr val="bg1"/>
                </a:solidFill>
              </a:rPr>
              <a:t> </a:t>
            </a:r>
            <a:r>
              <a:rPr lang="en-GB" sz="1400" noProof="0" dirty="0" err="1">
                <a:solidFill>
                  <a:schemeClr val="bg1"/>
                </a:solidFill>
              </a:rPr>
              <a:t>vel</a:t>
            </a:r>
            <a:r>
              <a:rPr lang="en-GB" sz="1400" noProof="0" dirty="0">
                <a:solidFill>
                  <a:schemeClr val="bg1"/>
                </a:solidFill>
              </a:rPr>
              <a:t> </a:t>
            </a:r>
            <a:r>
              <a:rPr lang="en-GB" sz="1400" noProof="0" dirty="0" err="1">
                <a:solidFill>
                  <a:schemeClr val="bg1"/>
                </a:solidFill>
              </a:rPr>
              <a:t>ipit</a:t>
            </a:r>
            <a:r>
              <a:rPr lang="en-GB" sz="1400" noProof="0" dirty="0">
                <a:solidFill>
                  <a:schemeClr val="bg1"/>
                </a:solidFill>
              </a:rPr>
              <a:t> </a:t>
            </a:r>
            <a:r>
              <a:rPr lang="en-GB" sz="1400" noProof="0" dirty="0" err="1">
                <a:solidFill>
                  <a:schemeClr val="bg1"/>
                </a:solidFill>
              </a:rPr>
              <a:t>aperchit</a:t>
            </a:r>
            <a:r>
              <a:rPr lang="en-GB" sz="1400" noProof="0" dirty="0">
                <a:solidFill>
                  <a:schemeClr val="bg1"/>
                </a:solidFill>
              </a:rPr>
              <a:t>, </a:t>
            </a:r>
            <a:r>
              <a:rPr lang="en-GB" sz="1400" noProof="0" dirty="0" err="1">
                <a:solidFill>
                  <a:schemeClr val="bg1"/>
                </a:solidFill>
              </a:rPr>
              <a:t>iusanduci</a:t>
            </a:r>
            <a:r>
              <a:rPr lang="en-GB" sz="1400" noProof="0" dirty="0">
                <a:solidFill>
                  <a:schemeClr val="bg1"/>
                </a:solidFill>
              </a:rPr>
              <a:t> dis </a:t>
            </a:r>
            <a:r>
              <a:rPr lang="en-GB" sz="1400" noProof="0" dirty="0" err="1">
                <a:solidFill>
                  <a:schemeClr val="bg1"/>
                </a:solidFill>
              </a:rPr>
              <a:t>eosa</a:t>
            </a:r>
            <a:r>
              <a:rPr lang="en-GB" sz="1400" noProof="0" dirty="0">
                <a:solidFill>
                  <a:schemeClr val="bg1"/>
                </a:solidFill>
              </a:rPr>
              <a:t> sus </a:t>
            </a:r>
            <a:r>
              <a:rPr lang="en-GB" sz="1400" noProof="0" dirty="0" err="1">
                <a:solidFill>
                  <a:schemeClr val="bg1"/>
                </a:solidFill>
              </a:rPr>
              <a:t>essuntorum</a:t>
            </a:r>
            <a:r>
              <a:rPr lang="en-GB" sz="1400" noProof="0" dirty="0">
                <a:solidFill>
                  <a:schemeClr val="bg1"/>
                </a:solidFill>
              </a:rPr>
              <a:t> </a:t>
            </a:r>
            <a:r>
              <a:rPr lang="en-GB" sz="1400" noProof="0" dirty="0" err="1">
                <a:solidFill>
                  <a:schemeClr val="bg1"/>
                </a:solidFill>
              </a:rPr>
              <a:t>doluptatio</a:t>
            </a:r>
            <a:r>
              <a:rPr lang="en-GB" sz="1400" noProof="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512D3AD-1764-052B-4F71-BF74F33F2987}"/>
              </a:ext>
            </a:extLst>
          </p:cNvPr>
          <p:cNvSpPr/>
          <p:nvPr/>
        </p:nvSpPr>
        <p:spPr>
          <a:xfrm>
            <a:off x="3503546" y="2852938"/>
            <a:ext cx="2304257" cy="3168448"/>
          </a:xfrm>
          <a:prstGeom prst="roundRect">
            <a:avLst>
              <a:gd name="adj" fmla="val 12405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80A2FFC-202D-2C50-BC32-994E535D76D5}"/>
              </a:ext>
            </a:extLst>
          </p:cNvPr>
          <p:cNvCxnSpPr>
            <a:cxnSpLocks/>
          </p:cNvCxnSpPr>
          <p:nvPr/>
        </p:nvCxnSpPr>
        <p:spPr>
          <a:xfrm>
            <a:off x="3035577" y="4437112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A8096FB-E970-159D-F8D3-ABCBD1CB3AB3}"/>
              </a:ext>
            </a:extLst>
          </p:cNvPr>
          <p:cNvCxnSpPr>
            <a:cxnSpLocks/>
          </p:cNvCxnSpPr>
          <p:nvPr/>
        </p:nvCxnSpPr>
        <p:spPr>
          <a:xfrm>
            <a:off x="5915732" y="4437112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0E93908-4ACE-81C9-7B31-EE26DFCF2654}"/>
              </a:ext>
            </a:extLst>
          </p:cNvPr>
          <p:cNvCxnSpPr>
            <a:cxnSpLocks/>
          </p:cNvCxnSpPr>
          <p:nvPr/>
        </p:nvCxnSpPr>
        <p:spPr>
          <a:xfrm>
            <a:off x="8795887" y="4437112"/>
            <a:ext cx="360040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091426B-7B5D-5540-2877-635320ADA79A}"/>
              </a:ext>
            </a:extLst>
          </p:cNvPr>
          <p:cNvSpPr/>
          <p:nvPr/>
        </p:nvSpPr>
        <p:spPr>
          <a:xfrm>
            <a:off x="3509327" y="2852938"/>
            <a:ext cx="2304257" cy="3168448"/>
          </a:xfrm>
          <a:prstGeom prst="roundRect">
            <a:avLst>
              <a:gd name="adj" fmla="val 3289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bIns="144000" rtlCol="0" anchor="t"/>
          <a:lstStyle/>
          <a:p>
            <a:pPr>
              <a:spcAft>
                <a:spcPts val="600"/>
              </a:spcAft>
            </a:pPr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  <a:p>
            <a:pPr>
              <a:spcAft>
                <a:spcPts val="600"/>
              </a:spcAft>
            </a:pPr>
            <a:r>
              <a:rPr lang="en-GB" sz="1400" noProof="0" dirty="0">
                <a:solidFill>
                  <a:schemeClr val="tx1"/>
                </a:solidFill>
              </a:rPr>
              <a:t>Paragraph  This is only a dummy text, It will be overwritten with the current presentation text. </a:t>
            </a:r>
            <a:r>
              <a:rPr lang="en-GB" sz="1400" noProof="0" dirty="0" err="1">
                <a:solidFill>
                  <a:schemeClr val="tx1"/>
                </a:solidFill>
              </a:rPr>
              <a:t>Aperuptatet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vel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ipit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aperchit</a:t>
            </a:r>
            <a:r>
              <a:rPr lang="en-GB" sz="1400" noProof="0" dirty="0">
                <a:solidFill>
                  <a:schemeClr val="tx1"/>
                </a:solidFill>
              </a:rPr>
              <a:t>, </a:t>
            </a:r>
            <a:r>
              <a:rPr lang="en-GB" sz="1400" noProof="0" dirty="0" err="1">
                <a:solidFill>
                  <a:schemeClr val="tx1"/>
                </a:solidFill>
              </a:rPr>
              <a:t>iusanduci</a:t>
            </a:r>
            <a:r>
              <a:rPr lang="en-GB" sz="1400" noProof="0" dirty="0">
                <a:solidFill>
                  <a:schemeClr val="tx1"/>
                </a:solidFill>
              </a:rPr>
              <a:t> dis </a:t>
            </a:r>
            <a:r>
              <a:rPr lang="en-GB" sz="1400" noProof="0" dirty="0" err="1">
                <a:solidFill>
                  <a:schemeClr val="tx1"/>
                </a:solidFill>
              </a:rPr>
              <a:t>eosa</a:t>
            </a:r>
            <a:r>
              <a:rPr lang="en-GB" sz="1400" noProof="0" dirty="0">
                <a:solidFill>
                  <a:schemeClr val="tx1"/>
                </a:solidFill>
              </a:rPr>
              <a:t> sus </a:t>
            </a:r>
            <a:r>
              <a:rPr lang="en-GB" sz="1400" noProof="0" dirty="0" err="1">
                <a:solidFill>
                  <a:schemeClr val="tx1"/>
                </a:solidFill>
              </a:rPr>
              <a:t>essuntorum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doluptatio</a:t>
            </a:r>
            <a:r>
              <a:rPr lang="en-GB" sz="1400" noProof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947BEA0-A87F-ED36-58B3-136ED84DFB74}"/>
              </a:ext>
            </a:extLst>
          </p:cNvPr>
          <p:cNvSpPr/>
          <p:nvPr/>
        </p:nvSpPr>
        <p:spPr>
          <a:xfrm>
            <a:off x="6395263" y="2852938"/>
            <a:ext cx="2304257" cy="3168448"/>
          </a:xfrm>
          <a:prstGeom prst="roundRect">
            <a:avLst>
              <a:gd name="adj" fmla="val 3289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bIns="144000" rtlCol="0" anchor="t"/>
          <a:lstStyle/>
          <a:p>
            <a:pPr>
              <a:spcAft>
                <a:spcPts val="600"/>
              </a:spcAft>
            </a:pPr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  <a:p>
            <a:pPr>
              <a:spcAft>
                <a:spcPts val="600"/>
              </a:spcAft>
            </a:pPr>
            <a:r>
              <a:rPr lang="en-GB" sz="1400" noProof="0" dirty="0">
                <a:solidFill>
                  <a:schemeClr val="tx1"/>
                </a:solidFill>
              </a:rPr>
              <a:t>Paragraph  This is only a dummy text, It will be overwritten with the current presentation text. </a:t>
            </a:r>
            <a:r>
              <a:rPr lang="en-GB" sz="1400" noProof="0" dirty="0" err="1">
                <a:solidFill>
                  <a:schemeClr val="tx1"/>
                </a:solidFill>
              </a:rPr>
              <a:t>Aperuptatet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vel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ipit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aperchit</a:t>
            </a:r>
            <a:r>
              <a:rPr lang="en-GB" sz="1400" noProof="0" dirty="0">
                <a:solidFill>
                  <a:schemeClr val="tx1"/>
                </a:solidFill>
              </a:rPr>
              <a:t>, </a:t>
            </a:r>
            <a:r>
              <a:rPr lang="en-GB" sz="1400" noProof="0" dirty="0" err="1">
                <a:solidFill>
                  <a:schemeClr val="tx1"/>
                </a:solidFill>
              </a:rPr>
              <a:t>iusanduci</a:t>
            </a:r>
            <a:r>
              <a:rPr lang="en-GB" sz="1400" noProof="0" dirty="0">
                <a:solidFill>
                  <a:schemeClr val="tx1"/>
                </a:solidFill>
              </a:rPr>
              <a:t> dis </a:t>
            </a:r>
            <a:r>
              <a:rPr lang="en-GB" sz="1400" noProof="0" dirty="0" err="1">
                <a:solidFill>
                  <a:schemeClr val="tx1"/>
                </a:solidFill>
              </a:rPr>
              <a:t>eosa</a:t>
            </a:r>
            <a:r>
              <a:rPr lang="en-GB" sz="1400" noProof="0" dirty="0">
                <a:solidFill>
                  <a:schemeClr val="tx1"/>
                </a:solidFill>
              </a:rPr>
              <a:t> sus </a:t>
            </a:r>
            <a:r>
              <a:rPr lang="en-GB" sz="1400" noProof="0" dirty="0" err="1">
                <a:solidFill>
                  <a:schemeClr val="tx1"/>
                </a:solidFill>
              </a:rPr>
              <a:t>essuntorum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doluptatio</a:t>
            </a:r>
            <a:r>
              <a:rPr lang="en-GB" sz="1400" noProof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Rechteck: abgerundete Ecken 17">
            <a:extLst>
              <a:ext uri="{FF2B5EF4-FFF2-40B4-BE49-F238E27FC236}">
                <a16:creationId xmlns:a16="http://schemas.microsoft.com/office/drawing/2014/main" id="{435DD569-8BC1-EBC5-49DD-976788AB0061}"/>
              </a:ext>
            </a:extLst>
          </p:cNvPr>
          <p:cNvSpPr/>
          <p:nvPr/>
        </p:nvSpPr>
        <p:spPr>
          <a:xfrm>
            <a:off x="9281198" y="2852938"/>
            <a:ext cx="2304257" cy="3168448"/>
          </a:xfrm>
          <a:prstGeom prst="roundRect">
            <a:avLst>
              <a:gd name="adj" fmla="val 3289"/>
            </a:avLst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44000" rIns="108000" bIns="144000" rtlCol="0" anchor="t"/>
          <a:lstStyle/>
          <a:p>
            <a:pPr>
              <a:spcAft>
                <a:spcPts val="600"/>
              </a:spcAft>
            </a:pPr>
            <a:r>
              <a:rPr lang="en-GB" b="1" noProof="0" dirty="0">
                <a:solidFill>
                  <a:schemeClr val="tx1"/>
                </a:solidFill>
              </a:rPr>
              <a:t>Phase 1 </a:t>
            </a:r>
          </a:p>
          <a:p>
            <a:pPr>
              <a:spcAft>
                <a:spcPts val="600"/>
              </a:spcAft>
            </a:pPr>
            <a:r>
              <a:rPr lang="en-GB" sz="1400" noProof="0" dirty="0">
                <a:solidFill>
                  <a:schemeClr val="tx1"/>
                </a:solidFill>
              </a:rPr>
              <a:t>Paragraph  This is only a dummy text, It will be overwritten with the current presentation text. </a:t>
            </a:r>
            <a:r>
              <a:rPr lang="en-GB" sz="1400" noProof="0" dirty="0" err="1">
                <a:solidFill>
                  <a:schemeClr val="tx1"/>
                </a:solidFill>
              </a:rPr>
              <a:t>Aperuptatet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vel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ipit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aperchit</a:t>
            </a:r>
            <a:r>
              <a:rPr lang="en-GB" sz="1400" noProof="0" dirty="0">
                <a:solidFill>
                  <a:schemeClr val="tx1"/>
                </a:solidFill>
              </a:rPr>
              <a:t>, </a:t>
            </a:r>
            <a:r>
              <a:rPr lang="en-GB" sz="1400" noProof="0" dirty="0" err="1">
                <a:solidFill>
                  <a:schemeClr val="tx1"/>
                </a:solidFill>
              </a:rPr>
              <a:t>iusanduci</a:t>
            </a:r>
            <a:r>
              <a:rPr lang="en-GB" sz="1400" noProof="0" dirty="0">
                <a:solidFill>
                  <a:schemeClr val="tx1"/>
                </a:solidFill>
              </a:rPr>
              <a:t> dis </a:t>
            </a:r>
            <a:r>
              <a:rPr lang="en-GB" sz="1400" noProof="0" dirty="0" err="1">
                <a:solidFill>
                  <a:schemeClr val="tx1"/>
                </a:solidFill>
              </a:rPr>
              <a:t>eosa</a:t>
            </a:r>
            <a:r>
              <a:rPr lang="en-GB" sz="1400" noProof="0" dirty="0">
                <a:solidFill>
                  <a:schemeClr val="tx1"/>
                </a:solidFill>
              </a:rPr>
              <a:t> sus </a:t>
            </a:r>
            <a:r>
              <a:rPr lang="en-GB" sz="1400" noProof="0" dirty="0" err="1">
                <a:solidFill>
                  <a:schemeClr val="tx1"/>
                </a:solidFill>
              </a:rPr>
              <a:t>essuntorum</a:t>
            </a:r>
            <a:r>
              <a:rPr lang="en-GB" sz="1400" noProof="0" dirty="0">
                <a:solidFill>
                  <a:schemeClr val="tx1"/>
                </a:solidFill>
              </a:rPr>
              <a:t> </a:t>
            </a:r>
            <a:r>
              <a:rPr lang="en-GB" sz="1400" noProof="0" dirty="0" err="1">
                <a:solidFill>
                  <a:schemeClr val="tx1"/>
                </a:solidFill>
              </a:rPr>
              <a:t>doluptatio</a:t>
            </a:r>
            <a:r>
              <a:rPr lang="en-GB" sz="1400" noProof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9343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4E32-0871-1CBF-E234-3243820D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 on one line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715070-D906-E862-958A-A00EC6B93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Subtitle on one line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74E31-0445-B56B-8CDA-EC7B7379D2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953120-F7A9-44BE-85D7-9302C937DD5E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21E3C-187C-D958-7887-3D740D52DA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29</a:t>
            </a:fld>
            <a:endParaRPr lang="en-GB" noProof="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0E93908-4ACE-81C9-7B31-EE26DFCF2654}"/>
              </a:ext>
            </a:extLst>
          </p:cNvPr>
          <p:cNvCxnSpPr>
            <a:cxnSpLocks/>
          </p:cNvCxnSpPr>
          <p:nvPr/>
        </p:nvCxnSpPr>
        <p:spPr>
          <a:xfrm>
            <a:off x="623391" y="3861048"/>
            <a:ext cx="10944721" cy="0"/>
          </a:xfrm>
          <a:prstGeom prst="straightConnector1">
            <a:avLst/>
          </a:prstGeom>
          <a:ln w="19050"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3F136150-FFCA-9155-214B-D6ACF3349D0F}"/>
              </a:ext>
            </a:extLst>
          </p:cNvPr>
          <p:cNvSpPr/>
          <p:nvPr/>
        </p:nvSpPr>
        <p:spPr>
          <a:xfrm>
            <a:off x="1415480" y="3573016"/>
            <a:ext cx="792088" cy="576064"/>
          </a:xfrm>
          <a:prstGeom prst="round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bg1"/>
                </a:solidFill>
              </a:rPr>
              <a:t>Week 20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E050D3D-D48C-3DCF-A472-0B82AB56F19C}"/>
              </a:ext>
            </a:extLst>
          </p:cNvPr>
          <p:cNvSpPr/>
          <p:nvPr/>
        </p:nvSpPr>
        <p:spPr>
          <a:xfrm>
            <a:off x="2839441" y="3573016"/>
            <a:ext cx="792088" cy="576064"/>
          </a:xfrm>
          <a:prstGeom prst="round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bg1"/>
                </a:solidFill>
              </a:rPr>
              <a:t>Week 21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41A9292-5CBC-36CF-2F8C-FF2E9B03FC71}"/>
              </a:ext>
            </a:extLst>
          </p:cNvPr>
          <p:cNvSpPr/>
          <p:nvPr/>
        </p:nvSpPr>
        <p:spPr>
          <a:xfrm>
            <a:off x="4263402" y="3573016"/>
            <a:ext cx="792088" cy="576064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tx1"/>
                </a:solidFill>
              </a:rPr>
              <a:t>Week 22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1D0C612-8D69-B010-A695-CFF333C5DF52}"/>
              </a:ext>
            </a:extLst>
          </p:cNvPr>
          <p:cNvSpPr/>
          <p:nvPr/>
        </p:nvSpPr>
        <p:spPr>
          <a:xfrm>
            <a:off x="5687363" y="3573016"/>
            <a:ext cx="792088" cy="576064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tx1"/>
                </a:solidFill>
              </a:rPr>
              <a:t>Week 23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1619DE4-B169-8544-D94B-A15403D5D00E}"/>
              </a:ext>
            </a:extLst>
          </p:cNvPr>
          <p:cNvSpPr/>
          <p:nvPr/>
        </p:nvSpPr>
        <p:spPr>
          <a:xfrm>
            <a:off x="7111324" y="3573016"/>
            <a:ext cx="792088" cy="57606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tx1"/>
                </a:solidFill>
              </a:rPr>
              <a:t>Week 24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BCE3DE9-4700-0855-5B0D-7048B966C895}"/>
              </a:ext>
            </a:extLst>
          </p:cNvPr>
          <p:cNvSpPr/>
          <p:nvPr/>
        </p:nvSpPr>
        <p:spPr>
          <a:xfrm>
            <a:off x="8535285" y="3573016"/>
            <a:ext cx="792088" cy="57606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tx1"/>
                </a:solidFill>
              </a:rPr>
              <a:t>Week 25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4B9A790-2FF0-47F2-A60E-4C659968D46B}"/>
              </a:ext>
            </a:extLst>
          </p:cNvPr>
          <p:cNvSpPr/>
          <p:nvPr/>
        </p:nvSpPr>
        <p:spPr>
          <a:xfrm>
            <a:off x="9959247" y="3573016"/>
            <a:ext cx="792088" cy="576064"/>
          </a:xfrm>
          <a:prstGeom prst="round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GB" sz="1200" b="1" noProof="0" dirty="0">
                <a:solidFill>
                  <a:schemeClr val="tx1"/>
                </a:solidFill>
              </a:rPr>
              <a:t>Week 26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E90BD80-F7A9-A12D-E655-9DC794A01744}"/>
              </a:ext>
            </a:extLst>
          </p:cNvPr>
          <p:cNvCxnSpPr>
            <a:cxnSpLocks/>
          </p:cNvCxnSpPr>
          <p:nvPr/>
        </p:nvCxnSpPr>
        <p:spPr>
          <a:xfrm>
            <a:off x="1415480" y="184482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B8DBFAD-65BF-89F5-8B14-9B236091343D}"/>
              </a:ext>
            </a:extLst>
          </p:cNvPr>
          <p:cNvSpPr txBox="1"/>
          <p:nvPr/>
        </p:nvSpPr>
        <p:spPr>
          <a:xfrm>
            <a:off x="1487488" y="1772816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7D7233A9-E47F-F10F-E0E1-F17DF6CC8B51}"/>
              </a:ext>
            </a:extLst>
          </p:cNvPr>
          <p:cNvCxnSpPr>
            <a:cxnSpLocks/>
          </p:cNvCxnSpPr>
          <p:nvPr/>
        </p:nvCxnSpPr>
        <p:spPr>
          <a:xfrm>
            <a:off x="4295800" y="184482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EA692A03-03A0-96EF-1FC7-83B769F859C8}"/>
              </a:ext>
            </a:extLst>
          </p:cNvPr>
          <p:cNvSpPr txBox="1"/>
          <p:nvPr/>
        </p:nvSpPr>
        <p:spPr>
          <a:xfrm>
            <a:off x="4367808" y="1772816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A09686F-118A-7808-4CE5-AC8626ED2B9D}"/>
              </a:ext>
            </a:extLst>
          </p:cNvPr>
          <p:cNvCxnSpPr>
            <a:cxnSpLocks/>
          </p:cNvCxnSpPr>
          <p:nvPr/>
        </p:nvCxnSpPr>
        <p:spPr>
          <a:xfrm>
            <a:off x="7104112" y="184482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B6904342-BA2D-FECD-95F6-1E656C421D4A}"/>
              </a:ext>
            </a:extLst>
          </p:cNvPr>
          <p:cNvSpPr txBox="1"/>
          <p:nvPr/>
        </p:nvSpPr>
        <p:spPr>
          <a:xfrm>
            <a:off x="7176120" y="1772816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1D83C96F-E9DE-F2B9-37D7-47FB2796F0ED}"/>
              </a:ext>
            </a:extLst>
          </p:cNvPr>
          <p:cNvCxnSpPr>
            <a:cxnSpLocks/>
          </p:cNvCxnSpPr>
          <p:nvPr/>
        </p:nvCxnSpPr>
        <p:spPr>
          <a:xfrm>
            <a:off x="9912424" y="184482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3A734B83-2226-C774-48E5-F2CFBCA677C8}"/>
              </a:ext>
            </a:extLst>
          </p:cNvPr>
          <p:cNvSpPr txBox="1"/>
          <p:nvPr/>
        </p:nvSpPr>
        <p:spPr>
          <a:xfrm>
            <a:off x="9984432" y="1772816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78433A-68C4-C8E9-C1A9-42C7A86946A4}"/>
              </a:ext>
            </a:extLst>
          </p:cNvPr>
          <p:cNvCxnSpPr>
            <a:cxnSpLocks/>
          </p:cNvCxnSpPr>
          <p:nvPr/>
        </p:nvCxnSpPr>
        <p:spPr>
          <a:xfrm>
            <a:off x="2855640" y="436510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20E1BB9-3B39-A7C1-16EA-601C54D3D5FA}"/>
              </a:ext>
            </a:extLst>
          </p:cNvPr>
          <p:cNvSpPr txBox="1"/>
          <p:nvPr/>
        </p:nvSpPr>
        <p:spPr>
          <a:xfrm>
            <a:off x="2927648" y="4797152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D06FB3D-20EA-A7BD-1A22-CE442487143A}"/>
              </a:ext>
            </a:extLst>
          </p:cNvPr>
          <p:cNvCxnSpPr>
            <a:cxnSpLocks/>
          </p:cNvCxnSpPr>
          <p:nvPr/>
        </p:nvCxnSpPr>
        <p:spPr>
          <a:xfrm>
            <a:off x="5687365" y="436510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3C7F2E0-393D-657B-E1FA-A6D6A27FCAF9}"/>
              </a:ext>
            </a:extLst>
          </p:cNvPr>
          <p:cNvSpPr txBox="1"/>
          <p:nvPr/>
        </p:nvSpPr>
        <p:spPr>
          <a:xfrm>
            <a:off x="5759373" y="4797152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9A4BF25-6917-8A71-139E-E550E201F05A}"/>
              </a:ext>
            </a:extLst>
          </p:cNvPr>
          <p:cNvCxnSpPr>
            <a:cxnSpLocks/>
          </p:cNvCxnSpPr>
          <p:nvPr/>
        </p:nvCxnSpPr>
        <p:spPr>
          <a:xfrm>
            <a:off x="8544272" y="4365104"/>
            <a:ext cx="0" cy="1512168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F0ED66AC-0C55-3E38-902B-C57146FDD3DA}"/>
              </a:ext>
            </a:extLst>
          </p:cNvPr>
          <p:cNvSpPr txBox="1"/>
          <p:nvPr/>
        </p:nvSpPr>
        <p:spPr>
          <a:xfrm>
            <a:off x="8616280" y="4797152"/>
            <a:ext cx="17281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noProof="0" dirty="0"/>
              <a:t>Heading </a:t>
            </a:r>
          </a:p>
          <a:p>
            <a:pPr>
              <a:spcAft>
                <a:spcPts val="600"/>
              </a:spcAft>
            </a:pPr>
            <a:r>
              <a:rPr lang="en-GB" sz="1200" noProof="0" dirty="0"/>
              <a:t>Paragraph  This is only a dummy text, It will be overwritten with the current presentation text.</a:t>
            </a:r>
          </a:p>
        </p:txBody>
      </p:sp>
    </p:spTree>
    <p:extLst>
      <p:ext uri="{BB962C8B-B14F-4D97-AF65-F5344CB8AC3E}">
        <p14:creationId xmlns:p14="http://schemas.microsoft.com/office/powerpoint/2010/main" val="418735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1DD7-834C-8B8E-6E4B-06CA0FE2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76F4B2-26BF-AF2F-0450-FA1BC89230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6BB5F75-33A9-BADE-F65F-E1E513A3E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Rehabilomics: Advancing SCI Rehabilitation through Omics</a:t>
            </a:r>
            <a:endParaRPr lang="en-GB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8B40C2-3CA1-B66F-B3F7-273B54A84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July 8</a:t>
            </a:r>
            <a:r>
              <a:rPr lang="en-GB" baseline="30000" noProof="0" dirty="0"/>
              <a:t>th</a:t>
            </a:r>
            <a:r>
              <a:rPr lang="en-GB" noProof="0" dirty="0"/>
              <a:t> 2025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2A6BBCE-F233-6BEC-39A7-2416588B6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SPF Colloquium Talk on July 8th</a:t>
            </a:r>
            <a:endParaRPr lang="en-GB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25A6418-6BB1-0C44-BCB5-C484088C58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noProof="0" dirty="0"/>
              <a:t>Alexander Stacul, PhD student</a:t>
            </a:r>
          </a:p>
          <a:p>
            <a:endParaRPr lang="en-GB" noProof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D4C3E4-2160-BE0B-6C78-1948C5AEBF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7855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CCAA22-9630-3C68-2C9E-54FCE37D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627" y="1638754"/>
            <a:ext cx="1676486" cy="44007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00984-417F-985E-41FB-BD6D7752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 sequence diagrams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35D8BE-32AF-4DA7-7D3A-E919F69BA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noProof="0" dirty="0"/>
              <a:t>Intermediate levels can be</a:t>
            </a:r>
            <a:br>
              <a:rPr lang="en-GB" noProof="0" dirty="0"/>
            </a:br>
            <a:r>
              <a:rPr lang="en-GB" noProof="0" dirty="0"/>
              <a:t>assigned manually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9570E-DDEC-56C3-5497-9B444D97DC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877722-840F-468D-94FD-5D91F85D93D6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15822F-5E1F-BBFA-E477-2BB35F4BF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6EB2E-65E6-6DE9-42EC-C1FD388153E3}"/>
              </a:ext>
            </a:extLst>
          </p:cNvPr>
          <p:cNvSpPr txBox="1"/>
          <p:nvPr/>
        </p:nvSpPr>
        <p:spPr>
          <a:xfrm>
            <a:off x="623391" y="3746809"/>
            <a:ext cx="799288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noProof="0" dirty="0"/>
              <a:t>Colour grading for graphics with seven or more colours – intermediate levels can be found under “User-defined colours”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FBDCDD-CA61-1779-B63F-BAF36842DD85}"/>
              </a:ext>
            </a:extLst>
          </p:cNvPr>
          <p:cNvSpPr/>
          <p:nvPr/>
        </p:nvSpPr>
        <p:spPr>
          <a:xfrm>
            <a:off x="623391" y="4003483"/>
            <a:ext cx="360041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21BA28-01B8-D4D3-E62F-C97182DBFABB}"/>
              </a:ext>
            </a:extLst>
          </p:cNvPr>
          <p:cNvSpPr/>
          <p:nvPr/>
        </p:nvSpPr>
        <p:spPr>
          <a:xfrm>
            <a:off x="983432" y="4003483"/>
            <a:ext cx="360041" cy="360000"/>
          </a:xfrm>
          <a:prstGeom prst="rect">
            <a:avLst/>
          </a:prstGeom>
          <a:solidFill>
            <a:srgbClr val="FBC3B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902E751-82DB-4AAB-C9EB-56A18EB1C5BB}"/>
              </a:ext>
            </a:extLst>
          </p:cNvPr>
          <p:cNvSpPr/>
          <p:nvPr/>
        </p:nvSpPr>
        <p:spPr>
          <a:xfrm>
            <a:off x="1343472" y="4003483"/>
            <a:ext cx="360041" cy="360000"/>
          </a:xfrm>
          <a:prstGeom prst="rect">
            <a:avLst/>
          </a:prstGeom>
          <a:solidFill>
            <a:srgbClr val="F99B9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81CB1BB-9C05-DE06-1AB8-F33E6305CC69}"/>
              </a:ext>
            </a:extLst>
          </p:cNvPr>
          <p:cNvSpPr/>
          <p:nvPr/>
        </p:nvSpPr>
        <p:spPr>
          <a:xfrm>
            <a:off x="1703513" y="4003483"/>
            <a:ext cx="360041" cy="3600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F3EBD49-63FC-4CAB-078C-B7CC31C34538}"/>
              </a:ext>
            </a:extLst>
          </p:cNvPr>
          <p:cNvSpPr/>
          <p:nvPr/>
        </p:nvSpPr>
        <p:spPr>
          <a:xfrm>
            <a:off x="2063552" y="4003483"/>
            <a:ext cx="360041" cy="360000"/>
          </a:xfrm>
          <a:prstGeom prst="rect">
            <a:avLst/>
          </a:prstGeom>
          <a:solidFill>
            <a:srgbClr val="AF75DC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A9B5D07-2958-A34B-1663-508DF14FA132}"/>
              </a:ext>
            </a:extLst>
          </p:cNvPr>
          <p:cNvSpPr/>
          <p:nvPr/>
        </p:nvSpPr>
        <p:spPr>
          <a:xfrm>
            <a:off x="2423593" y="4003483"/>
            <a:ext cx="360041" cy="360000"/>
          </a:xfrm>
          <a:prstGeom prst="rect">
            <a:avLst/>
          </a:prstGeom>
          <a:solidFill>
            <a:srgbClr val="DBC1EF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448B7D3-D5FD-B9C1-7209-195B6DE9A48E}"/>
              </a:ext>
            </a:extLst>
          </p:cNvPr>
          <p:cNvSpPr txBox="1"/>
          <p:nvPr/>
        </p:nvSpPr>
        <p:spPr>
          <a:xfrm>
            <a:off x="623391" y="5548590"/>
            <a:ext cx="67687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noProof="0" dirty="0"/>
              <a:t>Colour grading for graphics with six or more colours – these colours will be assigned automatically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FE7919D-18EF-061D-6548-D5B4F38BFC28}"/>
              </a:ext>
            </a:extLst>
          </p:cNvPr>
          <p:cNvSpPr/>
          <p:nvPr/>
        </p:nvSpPr>
        <p:spPr>
          <a:xfrm>
            <a:off x="623391" y="5085184"/>
            <a:ext cx="360041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2E261E-B3AA-6858-0EE4-5F1D0DDC5D63}"/>
              </a:ext>
            </a:extLst>
          </p:cNvPr>
          <p:cNvSpPr/>
          <p:nvPr/>
        </p:nvSpPr>
        <p:spPr>
          <a:xfrm>
            <a:off x="983432" y="5085184"/>
            <a:ext cx="360041" cy="3600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949B677-F79A-1DA7-75C3-55B97E53F792}"/>
              </a:ext>
            </a:extLst>
          </p:cNvPr>
          <p:cNvSpPr/>
          <p:nvPr/>
        </p:nvSpPr>
        <p:spPr>
          <a:xfrm>
            <a:off x="1343472" y="5085184"/>
            <a:ext cx="360041" cy="36000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0C347A1-37F3-E22B-7173-5E694F88708F}"/>
              </a:ext>
            </a:extLst>
          </p:cNvPr>
          <p:cNvSpPr/>
          <p:nvPr/>
        </p:nvSpPr>
        <p:spPr>
          <a:xfrm>
            <a:off x="1703513" y="5085184"/>
            <a:ext cx="360041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CDAEFFF-DF1F-01B1-AD55-FA15D6F3B5C4}"/>
              </a:ext>
            </a:extLst>
          </p:cNvPr>
          <p:cNvSpPr/>
          <p:nvPr/>
        </p:nvSpPr>
        <p:spPr>
          <a:xfrm>
            <a:off x="2063552" y="5085184"/>
            <a:ext cx="360041" cy="360000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6250F4D-A92D-16EE-24F4-0F783E961CC3}"/>
              </a:ext>
            </a:extLst>
          </p:cNvPr>
          <p:cNvSpPr/>
          <p:nvPr/>
        </p:nvSpPr>
        <p:spPr>
          <a:xfrm>
            <a:off x="2423593" y="5085184"/>
            <a:ext cx="360041" cy="360000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3918BB4-69BD-3107-7A17-CBE4186F34A3}"/>
              </a:ext>
            </a:extLst>
          </p:cNvPr>
          <p:cNvSpPr/>
          <p:nvPr/>
        </p:nvSpPr>
        <p:spPr>
          <a:xfrm>
            <a:off x="2783632" y="4003483"/>
            <a:ext cx="360041" cy="360000"/>
          </a:xfrm>
          <a:prstGeom prst="rect">
            <a:avLst/>
          </a:prstGeom>
          <a:solidFill>
            <a:srgbClr val="C398E5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9C7C850-4FFE-A86B-DFD0-75A3A16DE14A}"/>
              </a:ext>
            </a:extLst>
          </p:cNvPr>
          <p:cNvSpPr/>
          <p:nvPr/>
        </p:nvSpPr>
        <p:spPr>
          <a:xfrm>
            <a:off x="3143673" y="4003483"/>
            <a:ext cx="360041" cy="360000"/>
          </a:xfrm>
          <a:prstGeom prst="rect">
            <a:avLst/>
          </a:prstGeom>
          <a:solidFill>
            <a:srgbClr val="E3CBFF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2F82947-820B-DCA5-A981-0EA9C3179B0E}"/>
              </a:ext>
            </a:extLst>
          </p:cNvPr>
          <p:cNvSpPr/>
          <p:nvPr/>
        </p:nvSpPr>
        <p:spPr>
          <a:xfrm>
            <a:off x="3503712" y="4003483"/>
            <a:ext cx="360041" cy="360000"/>
          </a:xfrm>
          <a:prstGeom prst="rect">
            <a:avLst/>
          </a:prstGeom>
          <a:solidFill>
            <a:srgbClr val="CDD255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EA65AEE-CC49-2F75-52AF-8BE00BB82FA3}"/>
              </a:ext>
            </a:extLst>
          </p:cNvPr>
          <p:cNvSpPr/>
          <p:nvPr/>
        </p:nvSpPr>
        <p:spPr>
          <a:xfrm>
            <a:off x="3863753" y="4003483"/>
            <a:ext cx="360041" cy="360000"/>
          </a:xfrm>
          <a:prstGeom prst="rect">
            <a:avLst/>
          </a:prstGeom>
          <a:solidFill>
            <a:srgbClr val="E9EBB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02BFFC9-84FD-0336-119D-63BD6BFCA385}"/>
              </a:ext>
            </a:extLst>
          </p:cNvPr>
          <p:cNvSpPr/>
          <p:nvPr/>
        </p:nvSpPr>
        <p:spPr>
          <a:xfrm>
            <a:off x="4223792" y="4003483"/>
            <a:ext cx="360041" cy="360000"/>
          </a:xfrm>
          <a:prstGeom prst="rect">
            <a:avLst/>
          </a:prstGeom>
          <a:solidFill>
            <a:srgbClr val="DADD8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02B5A45-69E9-774C-E80A-A2A526469236}"/>
              </a:ext>
            </a:extLst>
          </p:cNvPr>
          <p:cNvSpPr/>
          <p:nvPr/>
        </p:nvSpPr>
        <p:spPr>
          <a:xfrm>
            <a:off x="4583833" y="4003483"/>
            <a:ext cx="360041" cy="360000"/>
          </a:xfrm>
          <a:prstGeom prst="rect">
            <a:avLst/>
          </a:prstGeom>
          <a:solidFill>
            <a:srgbClr val="F1F699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GB" sz="1200" b="1" noProof="0" dirty="0">
              <a:solidFill>
                <a:schemeClr val="tx1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4530B83-50EA-7BB5-D84B-879010BE8FC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616280" y="3501008"/>
            <a:ext cx="1368152" cy="3381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F7883B9-96A7-049A-B4A2-91B80464E6AF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flipV="1">
            <a:off x="803412" y="4363483"/>
            <a:ext cx="0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926F09C-3E9D-CA77-7DA3-3CD0229985F6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1163453" y="4363483"/>
            <a:ext cx="720081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02724C-5AC6-C34C-140E-0B99563DBDB0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1523493" y="4363483"/>
            <a:ext cx="720080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44E20541-0869-AF4E-3816-C115BBC1ADA0}"/>
              </a:ext>
            </a:extLst>
          </p:cNvPr>
          <p:cNvCxnSpPr>
            <a:cxnSpLocks/>
            <a:stCxn id="21" idx="0"/>
            <a:endCxn id="25" idx="2"/>
          </p:cNvCxnSpPr>
          <p:nvPr/>
        </p:nvCxnSpPr>
        <p:spPr>
          <a:xfrm flipV="1">
            <a:off x="1883534" y="4363483"/>
            <a:ext cx="1440160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11D5F57-659C-E886-9713-45D06EA0EF68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2243573" y="4363483"/>
            <a:ext cx="1440160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A7D437B-1AE5-EF08-2E85-343DE997ECBC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V="1">
            <a:off x="2603614" y="4363483"/>
            <a:ext cx="2160240" cy="721701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phic 3">
            <a:extLst>
              <a:ext uri="{FF2B5EF4-FFF2-40B4-BE49-F238E27FC236}">
                <a16:creationId xmlns:a16="http://schemas.microsoft.com/office/drawing/2014/main" id="{2E0FE44E-A710-6CE1-B67B-FD90858B5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060" t="29444" r="25884" b="34250"/>
          <a:stretch/>
        </p:blipFill>
        <p:spPr>
          <a:xfrm>
            <a:off x="388318" y="1938079"/>
            <a:ext cx="3240360" cy="12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3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869C-0136-28FE-5E09-8047492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noProof="0" dirty="0"/>
              <a:t>Overview of icons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32CD-AC12-6A57-F5AD-48C3E50BE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890-57C5-04E8-5161-7F9435B8F4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BDDF611-DA4E-4157-A8AC-0592AE80D290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0E157-7BCF-5DBD-E9C7-5982404588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32</a:t>
            </a:fld>
            <a:endParaRPr lang="en-GB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FB4867-6578-089D-550A-5A5FB4B9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936" y="3068960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E1B16E0-DA59-A3B6-8D7C-3F2CFBC5B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5192" y="3068960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90B1C4-6539-FF59-1052-5D098AD69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1450" y="3068960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933F69-C4B4-377A-5EC7-C12595C4A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6424" y="411410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6E0A100-7F01-BAD8-8C2E-C0CDE44D7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2680" y="4117553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16D3C1-AEAA-CB7A-5F8B-5A2533D466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8936" y="4114105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C8DEF3C-1DD7-403F-5044-A98F4FA48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46424" y="1942605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4F9A5B2-2BD3-BD05-C044-AE88C234B9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93958" y="1942605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0E1260D-E7AE-EC08-98E0-C650F2E3AF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1492" y="1942605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F6B89BD-6F7A-2C34-A941-C3D87BCCA5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89026" y="1942605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748BC4D-4426-1141-82EE-EE4B87BB72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136560" y="1942605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726A728-07EE-ACC6-8004-64A7F8EE99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46424" y="3068960"/>
            <a:ext cx="457200" cy="4572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64A3900-876F-0689-AA03-EDB97DCD16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2680" y="3068960"/>
            <a:ext cx="457200" cy="457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A73219D-A7D6-DFC9-B691-C59320B56D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51732" y="1942605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A2CD9C3-C294-10E2-01DF-C8DD97201D0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99266" y="1942605"/>
            <a:ext cx="457200" cy="457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B0D54C1-0028-FB8C-F8C0-8D767DCFC66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46800" y="1942605"/>
            <a:ext cx="457200" cy="4572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B8FCAA2-6DD3-CDBC-45D0-3F99D42FDC7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94334" y="1942605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E95AB9A-BDFE-DE31-3054-28A13323971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541868" y="1942605"/>
            <a:ext cx="457200" cy="457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B8F28A9-0BE5-671C-98C7-7BF231FD4C8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240" y="1942605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B1B4264-9DD3-33FE-14D8-266D81EFEF6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945774" y="1942605"/>
            <a:ext cx="457200" cy="457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4250C11-EF7D-B953-5954-A491D9EAE9F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293308" y="1942605"/>
            <a:ext cx="457200" cy="457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15C8DB4-09B4-B7FB-83FF-4C74D61AC78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640842" y="1942605"/>
            <a:ext cx="457200" cy="4572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7BB71C7-238D-BA3D-D43E-8281BFA9FEA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88376" y="1942605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EFF5BAA-D373-6470-5B0C-8F31E3947DA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842830" y="3068960"/>
            <a:ext cx="457200" cy="4572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02FC2E-08D6-7FEB-EA81-7C1ACB72970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189086" y="3068960"/>
            <a:ext cx="457200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F9997CE-F79A-5F44-B51F-5BBFC4CF78C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535344" y="3068960"/>
            <a:ext cx="457200" cy="4572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27F1B82-E306-82E8-64F8-203AFFEDD28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50318" y="3068960"/>
            <a:ext cx="457200" cy="457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EEB19C7-F793-E80B-F58F-98B047E42DE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96574" y="3068960"/>
            <a:ext cx="457200" cy="457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0920329-03E5-0CC7-20FE-FD4CBA914CB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314812" y="3068960"/>
            <a:ext cx="457200" cy="457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7E51300-6CA7-AAA0-D3F3-3DC32E6BE2D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661068" y="3068960"/>
            <a:ext cx="457200" cy="4572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D917C56-75E4-39D2-C6ED-C5DFB62BB3D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007326" y="3068960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EBB4465-A705-3C12-F4F1-85F3F552A97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22300" y="3068960"/>
            <a:ext cx="457200" cy="4572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8BB67D2-4CC4-3024-4AD5-BDB0980DFFA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968556" y="3068960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2BB347F-2BA8-BD7D-868F-141463DB482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99456" y="4114105"/>
            <a:ext cx="457200" cy="4572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A6AC354-7DA4-6647-4D74-35974765A0A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545712" y="4117553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7F1580F-764F-7A19-CD6F-7B2181B95F1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891968" y="4114105"/>
            <a:ext cx="457200" cy="4572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F9ECB86-0DAB-F62E-C708-56F93F5C9AD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6588" y="4114105"/>
            <a:ext cx="457200" cy="4572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F4399D4-A92A-8967-5F9E-3E1F0648E2E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982844" y="4117553"/>
            <a:ext cx="457200" cy="4572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1A38C2C-C074-0022-58D9-79C17715FBE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329100" y="4114105"/>
            <a:ext cx="457200" cy="4572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871F0E1-D481-A529-A9C4-0AC382DC6E9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785192" y="4114105"/>
            <a:ext cx="457200" cy="4572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9F337B6-18DB-05E8-C77C-E3205507056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131450" y="4114105"/>
            <a:ext cx="457200" cy="457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741FDD1-3E87-444F-987D-27299FB05A9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775520" y="5316425"/>
            <a:ext cx="457200" cy="4572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E813FC9-DC2E-D2F6-BBB1-346FEAEE631D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092680" y="5314366"/>
            <a:ext cx="457200" cy="457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965BA50-C157-002B-4153-6B85F1EE52B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238224" y="4114105"/>
            <a:ext cx="457200" cy="457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1766ACE-BDC8-E19C-7D5C-785D340457E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584482" y="4114105"/>
            <a:ext cx="457200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46B2242-A129-5CF9-F7D2-C4C759CCAD7D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661068" y="4114105"/>
            <a:ext cx="457200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3D39BF-C66E-22DC-8543-1CB2CACBADF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007326" y="4114105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10C7A51-8A6A-52C0-ED40-E8D3E99E943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79414" y="5316425"/>
            <a:ext cx="457200" cy="457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1BB70D99-2055-317C-206F-0970164F557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496574" y="5314366"/>
            <a:ext cx="457200" cy="4572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E75DABF7-2B63-C548-CA81-B3F7A60E097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8614" y="5316425"/>
            <a:ext cx="457200" cy="457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21E8480-7ADE-C373-CC78-C938A1C5831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945774" y="531436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9451-C048-E58C-A3C2-C15AF153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57E6-9DED-F2F2-62B2-21A8E5C90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4390F-56B0-6218-38BA-0D8BA9FC3D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7" y="1484784"/>
            <a:ext cx="10944225" cy="4536604"/>
          </a:xfrm>
        </p:spPr>
        <p:txBody>
          <a:bodyPr>
            <a:normAutofit/>
          </a:bodyPr>
          <a:lstStyle/>
          <a:p>
            <a:r>
              <a:rPr lang="en-GB" sz="1800" noProof="0" dirty="0"/>
              <a:t>Rehabilomics</a:t>
            </a:r>
          </a:p>
          <a:p>
            <a:pPr lvl="3"/>
            <a:r>
              <a:rPr lang="en-GB" sz="1400" dirty="0"/>
              <a:t>Transcriptomics</a:t>
            </a:r>
          </a:p>
          <a:p>
            <a:pPr lvl="3"/>
            <a:r>
              <a:rPr lang="en-GB" sz="1400" noProof="0" dirty="0"/>
              <a:t>Metagenomics (Microbiome sciences)</a:t>
            </a:r>
          </a:p>
          <a:p>
            <a:pPr lvl="3"/>
            <a:r>
              <a:rPr lang="en-GB" sz="1400" dirty="0"/>
              <a:t>Proteomics</a:t>
            </a:r>
          </a:p>
          <a:p>
            <a:pPr lvl="3"/>
            <a:r>
              <a:rPr lang="en-GB" sz="1400" noProof="0" dirty="0"/>
              <a:t>Genomics / Epigenomics / Metabolomics</a:t>
            </a:r>
          </a:p>
          <a:p>
            <a:r>
              <a:rPr lang="en-GB" sz="1800" noProof="0" dirty="0"/>
              <a:t>Literature review</a:t>
            </a:r>
          </a:p>
          <a:p>
            <a:r>
              <a:rPr lang="en-GB" sz="1800" noProof="0" dirty="0"/>
              <a:t>PhD Project</a:t>
            </a:r>
          </a:p>
          <a:p>
            <a:pPr lvl="3"/>
            <a:r>
              <a:rPr lang="en-GB" sz="1200" dirty="0"/>
              <a:t>Digitalization of the Biobank</a:t>
            </a:r>
          </a:p>
          <a:p>
            <a:pPr lvl="3"/>
            <a:r>
              <a:rPr lang="en-GB" sz="1200" noProof="0" dirty="0"/>
              <a:t>Future outcome</a:t>
            </a:r>
          </a:p>
          <a:p>
            <a:pPr lvl="2"/>
            <a:endParaRPr lang="en-GB" sz="1400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3B8BE-4D4E-D88D-9F03-25C3B8A9A1E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68DDF4C-60BB-4E6C-878A-AE7E593664EB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6950A-272F-8E55-79D9-75D4BD8541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717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DEAF6CA-54E4-C265-A4E6-3621D468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Rehabilomics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2EEC6F4-C107-DA4C-B584-03C81E1E3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961173"/>
            <a:ext cx="5184080" cy="4060215"/>
          </a:xfrm>
        </p:spPr>
        <p:txBody>
          <a:bodyPr/>
          <a:lstStyle/>
          <a:p>
            <a:pPr marL="0" indent="0" algn="just">
              <a:buNone/>
            </a:pPr>
            <a:r>
              <a:rPr lang="en-GB" b="1" noProof="0" dirty="0"/>
              <a:t>Rehabilitation </a:t>
            </a:r>
          </a:p>
          <a:p>
            <a:pPr marL="0" indent="0" algn="just">
              <a:buNone/>
            </a:pPr>
            <a:endParaRPr lang="en-GB" b="1" noProof="0" dirty="0"/>
          </a:p>
          <a:p>
            <a:pPr marL="0" indent="0" algn="just">
              <a:buNone/>
            </a:pPr>
            <a:r>
              <a:rPr lang="en-US" sz="1800" i="1" noProof="0" dirty="0">
                <a:solidFill>
                  <a:schemeClr val="tx1"/>
                </a:solidFill>
              </a:rPr>
              <a:t>… "a set of interventions designed to optimize functioning and reduce disability in individuals with health conditions in interaction with their environment“</a:t>
            </a:r>
            <a:r>
              <a:rPr lang="en-US" i="1" dirty="0"/>
              <a:t> </a:t>
            </a:r>
            <a:r>
              <a:rPr lang="en-US" sz="1800" baseline="30000" noProof="0" dirty="0">
                <a:solidFill>
                  <a:schemeClr val="tx1"/>
                </a:solidFill>
              </a:rPr>
              <a:t>1</a:t>
            </a:r>
            <a:endParaRPr lang="en-GB" baseline="30000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E20053-9CEF-3495-1172-F33AA675B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1961173"/>
            <a:ext cx="4896544" cy="4060215"/>
          </a:xfrm>
        </p:spPr>
        <p:txBody>
          <a:bodyPr/>
          <a:lstStyle/>
          <a:p>
            <a:pPr marL="0" indent="0" algn="just">
              <a:buNone/>
            </a:pPr>
            <a:r>
              <a:rPr lang="en-GB" b="1" noProof="0" dirty="0"/>
              <a:t>Omics </a:t>
            </a:r>
          </a:p>
          <a:p>
            <a:pPr marL="0" indent="0" algn="just">
              <a:buNone/>
            </a:pPr>
            <a:endParaRPr lang="en-GB" b="1" i="1" noProof="0" dirty="0"/>
          </a:p>
          <a:p>
            <a:pPr marL="0" indent="0" algn="just">
              <a:buNone/>
            </a:pPr>
            <a:r>
              <a:rPr lang="en-US" sz="1800" i="1" noProof="0" dirty="0">
                <a:solidFill>
                  <a:schemeClr val="tx1"/>
                </a:solidFill>
              </a:rPr>
              <a:t>… “any of several areas of biological study defined by the investigation of the entire complement of a specific type of biomolecule or the totality of a molecular process within an organism.” </a:t>
            </a:r>
            <a:r>
              <a:rPr lang="en-US" baseline="30000" dirty="0"/>
              <a:t>2</a:t>
            </a:r>
            <a:endParaRPr lang="en-GB" baseline="30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064673-DDDB-3105-B0C5-03B4E9F94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C12C3-01C1-495F-F652-C6B3EACA92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8660D9E-A2CE-45F2-AB48-1E5B86735795}" type="datetime1">
              <a:rPr lang="en-GB" noProof="0" smtClean="0"/>
              <a:t>01/07/2025</a:t>
            </a:fld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C8A52-7B2E-1E06-8346-C7D4D718C3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noProof="0" smtClean="0"/>
              <a:pPr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124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ntwurf, Zeichnung, Lineart, stehend enthält.&#10;&#10;KI-generierte Inhalte können fehlerhaft sein.">
            <a:extLst>
              <a:ext uri="{FF2B5EF4-FFF2-40B4-BE49-F238E27FC236}">
                <a16:creationId xmlns:a16="http://schemas.microsoft.com/office/drawing/2014/main" id="{1B1BDFE4-8437-73E5-0BA0-48B1DA4D7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06080"/>
            <a:ext cx="3560251" cy="47102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F4B340-F820-01A5-2616-9D8C8B4A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0E159D-AF0F-7C31-F501-E29BCE223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9683" y="1943721"/>
            <a:ext cx="7200900" cy="4068763"/>
          </a:xfrm>
        </p:spPr>
        <p:txBody>
          <a:bodyPr/>
          <a:lstStyle/>
          <a:p>
            <a:r>
              <a:rPr lang="en-GB" dirty="0"/>
              <a:t>SCI can lead to:</a:t>
            </a:r>
          </a:p>
          <a:p>
            <a:pPr lvl="1"/>
            <a:r>
              <a:rPr lang="en-GB" dirty="0"/>
              <a:t>Temporal or permanent disruption of sensory, motor and autonomic functions</a:t>
            </a:r>
          </a:p>
          <a:p>
            <a:r>
              <a:rPr lang="en-GB" dirty="0"/>
              <a:t>Effectiveness of rehabilitation based on individual level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CD18C3D-4D74-307C-FFFE-7557CE4AEB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E2FC0D7-99FE-4032-A32F-A1D4DC24FA9E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0F4C-4249-0ECD-D788-9DE906EA1D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FE078-73D9-26BC-D57B-F96FCFE9A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Relevance </a:t>
            </a:r>
          </a:p>
        </p:txBody>
      </p:sp>
    </p:spTree>
    <p:extLst>
      <p:ext uri="{BB962C8B-B14F-4D97-AF65-F5344CB8AC3E}">
        <p14:creationId xmlns:p14="http://schemas.microsoft.com/office/powerpoint/2010/main" val="278147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4B340-F820-01A5-2616-9D8C8B4A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0E159D-AF0F-7C31-F501-E29BCE223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9683" y="1943721"/>
            <a:ext cx="7200900" cy="4068763"/>
          </a:xfrm>
        </p:spPr>
        <p:txBody>
          <a:bodyPr/>
          <a:lstStyle/>
          <a:p>
            <a:r>
              <a:rPr lang="en-GB" dirty="0"/>
              <a:t>SCI can lead to:</a:t>
            </a:r>
          </a:p>
          <a:p>
            <a:pPr lvl="1"/>
            <a:r>
              <a:rPr lang="en-GB" dirty="0"/>
              <a:t>Temporal or permanent disruption of sensory, motor and autonomic functions</a:t>
            </a:r>
          </a:p>
          <a:p>
            <a:r>
              <a:rPr lang="en-GB" dirty="0"/>
              <a:t>Effectiveness of rehabilitation based on individual level</a:t>
            </a:r>
          </a:p>
          <a:p>
            <a:endParaRPr lang="en-GB" dirty="0"/>
          </a:p>
          <a:p>
            <a:r>
              <a:rPr lang="en-GB" dirty="0"/>
              <a:t>Rehabilitation often improves physiological processes, but do not reflect in clinically measured outcomes</a:t>
            </a:r>
          </a:p>
          <a:p>
            <a:r>
              <a:rPr lang="en-GB" dirty="0"/>
              <a:t>Understanding molecular dynamics crucial for addressing diversity after SCI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CD18C3D-4D74-307C-FFFE-7557CE4AEB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E2FC0D7-99FE-4032-A32F-A1D4DC24FA9E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0F4C-4249-0ECD-D788-9DE906EA1D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FE078-73D9-26BC-D57B-F96FCFE9A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Relevance </a:t>
            </a:r>
          </a:p>
        </p:txBody>
      </p:sp>
      <p:pic>
        <p:nvPicPr>
          <p:cNvPr id="20" name="Grafik 19" descr="Ein Bild, das Text, Skelett, Gelenk enthält.&#10;&#10;KI-generierte Inhalte können fehlerhaft sein.">
            <a:extLst>
              <a:ext uri="{FF2B5EF4-FFF2-40B4-BE49-F238E27FC236}">
                <a16:creationId xmlns:a16="http://schemas.microsoft.com/office/drawing/2014/main" id="{3CBEE01F-C661-4DA1-DBD6-402CD659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95908"/>
            <a:ext cx="3560251" cy="4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3D3BF-CAE0-C782-8D49-FDA1B649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58CEAED-9E7D-BFD5-F189-783AC06A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at RNA </a:t>
            </a:r>
          </a:p>
          <a:p>
            <a:r>
              <a:rPr lang="en-US" dirty="0"/>
              <a:t>🧬 listening in on which instructions (genes) the body is using at a specific moment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💡 Why it's useful in rehab: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 or suppression of genes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track recovery processes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6CE83-2B79-8B58-33DA-3AA6C040C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Transcriptomics </a:t>
            </a:r>
            <a:r>
              <a:rPr lang="en-GB" baseline="30000" dirty="0"/>
              <a:t>3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FC130D-1939-26E2-CCD6-EE591C7CE7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155B8-4AAE-3C02-42A1-57426DB1F3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06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2DC9E-4B78-370F-2C14-BCAC01B6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Rehabilomics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3FE53A-7855-599B-05FF-4C4D5C84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studies the microbes living in and on our body</a:t>
            </a:r>
          </a:p>
          <a:p>
            <a:r>
              <a:rPr lang="en-US" dirty="0"/>
              <a:t>🦠 Affect inflammation, brain function, and immune health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💡 Why it's useful in rehab: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See how gut microbes change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Discover links between gut health and recovery</a:t>
            </a:r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D1B2EE-DDD3-E2DC-7075-BE5A92913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Metagenomics</a:t>
            </a:r>
            <a:r>
              <a:rPr lang="en-GB" baseline="30000" dirty="0"/>
              <a:t>4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4BCCCB-4954-FC20-0992-9FDEF7FBBF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B29ED-FBB4-413E-AA4B-441351CF787C}" type="datetime1">
              <a:rPr lang="de-CH" smtClean="0"/>
              <a:t>01.07.2025</a:t>
            </a:fld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77D1D9-9C33-C89B-5609-832E5A2291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001161-9EF8-4C64-B28F-1B7EAAD0ACB3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14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SPF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77A6C"/>
      </a:accent1>
      <a:accent2>
        <a:srgbClr val="FFC8B7"/>
      </a:accent2>
      <a:accent3>
        <a:srgbClr val="AF75DC"/>
      </a:accent3>
      <a:accent4>
        <a:srgbClr val="E3CBFF"/>
      </a:accent4>
      <a:accent5>
        <a:srgbClr val="CDD255"/>
      </a:accent5>
      <a:accent6>
        <a:srgbClr val="F1F699"/>
      </a:accent6>
      <a:hlink>
        <a:srgbClr val="4178FF"/>
      </a:hlink>
      <a:folHlink>
        <a:srgbClr val="AF75DC"/>
      </a:folHlink>
    </a:clrScheme>
    <a:fontScheme name="SP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19050">
          <a:noFill/>
        </a:ln>
      </a:spPr>
      <a:bodyPr lIns="108000" tIns="72000" rIns="108000" bIns="72000" rtlCol="0" anchor="ctr"/>
      <a:lstStyle>
        <a:defPPr algn="ctr">
          <a:spcAft>
            <a:spcPts val="600"/>
          </a:spcAft>
          <a:defRPr sz="1200" b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headEnd type="none" w="med" len="med"/>
          <a:tailEnd type="arrow" w="lg" len="lg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Aft>
            <a:spcPts val="600"/>
          </a:spcAft>
          <a:defRPr dirty="0" err="1" smtClean="0"/>
        </a:defPPr>
      </a:lstStyle>
    </a:txDef>
  </a:objectDefaults>
  <a:extraClrSchemeLst/>
  <a:custClrLst>
    <a:custClr name="Coral">
      <a:srgbClr val="F77A6C"/>
    </a:custClr>
    <a:custClr name="45% Coral">
      <a:srgbClr val="FBC3BD"/>
    </a:custClr>
    <a:custClr name="75% Coral">
      <a:srgbClr val="F99B91"/>
    </a:custClr>
    <a:custClr name="Coral Light">
      <a:srgbClr val="FFC8B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la">
      <a:srgbClr val="AF75DC"/>
    </a:custClr>
    <a:custClr name="45% Lila">
      <a:srgbClr val="DBC1EF"/>
    </a:custClr>
    <a:custClr name="75% Lila">
      <a:srgbClr val="C398E5"/>
    </a:custClr>
    <a:custClr name="Lila Light">
      <a:srgbClr val="E3CB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ime">
      <a:srgbClr val="CDD255"/>
    </a:custClr>
    <a:custClr name="45% Lime">
      <a:srgbClr val="E9EBB3"/>
    </a:custClr>
    <a:custClr name="75% Lime">
      <a:srgbClr val="DADD80"/>
    </a:custClr>
    <a:custClr name="Lime Light">
      <a:srgbClr val="F1F699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reige">
      <a:srgbClr val="E8E8E8"/>
    </a:custClr>
  </a:custClrLst>
  <a:extLst>
    <a:ext uri="{05A4C25C-085E-4340-85A3-A5531E510DB2}">
      <thm15:themeFamily xmlns:thm15="http://schemas.microsoft.com/office/thememl/2012/main" name="SPF_Vorlage EN v1.1.potx" id="{384660F7-220E-40C0-95F5-C1D21B6C2A00}" vid="{B02AAD89-E069-4AA1-986A-C0822D1167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SPF_Vorlage EN 0325</Template>
  <TotalTime>0</TotalTime>
  <Words>1674</Words>
  <Application>Microsoft Office PowerPoint</Application>
  <PresentationFormat>Breitbild</PresentationFormat>
  <Paragraphs>332</Paragraphs>
  <Slides>32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Aptos</vt:lpstr>
      <vt:lpstr>Arial</vt:lpstr>
      <vt:lpstr>Arial Narrow</vt:lpstr>
      <vt:lpstr>Calibri</vt:lpstr>
      <vt:lpstr>Cambria</vt:lpstr>
      <vt:lpstr>Wingdings</vt:lpstr>
      <vt:lpstr>Office</vt:lpstr>
      <vt:lpstr>Rehabilomics: Advancing SCI Rehabilitation through Omics</vt:lpstr>
      <vt:lpstr>Rehabilomics: Advancing SCI Rehabilitation through Omics</vt:lpstr>
      <vt:lpstr>Rehabilomics: Advancing SCI Rehabilitation through Omics</vt:lpstr>
      <vt:lpstr>Outline</vt:lpstr>
      <vt:lpstr>Rehabilomics</vt:lpstr>
      <vt:lpstr>Rehabilomics</vt:lpstr>
      <vt:lpstr>Rehabilomics</vt:lpstr>
      <vt:lpstr>Rehabilomics</vt:lpstr>
      <vt:lpstr>Rehabilomics</vt:lpstr>
      <vt:lpstr>Rehabilomics</vt:lpstr>
      <vt:lpstr>Rehabilomics</vt:lpstr>
      <vt:lpstr>Literature review</vt:lpstr>
      <vt:lpstr>Literature review</vt:lpstr>
      <vt:lpstr>Literature review</vt:lpstr>
      <vt:lpstr>Literature review</vt:lpstr>
      <vt:lpstr>PowerPoint-Präsentation</vt:lpstr>
      <vt:lpstr>PhD Project</vt:lpstr>
      <vt:lpstr>PhD Project</vt:lpstr>
      <vt:lpstr>PhD Project</vt:lpstr>
      <vt:lpstr>PhD Project</vt:lpstr>
      <vt:lpstr>PhD Project</vt:lpstr>
      <vt:lpstr>PhD Project</vt:lpstr>
      <vt:lpstr>Future Outcome</vt:lpstr>
      <vt:lpstr>PowerPoint-Präsentation</vt:lpstr>
      <vt:lpstr>Tip: Easily customize footer anywhere</vt:lpstr>
      <vt:lpstr>Title on one line </vt:lpstr>
      <vt:lpstr>Process diagram – variant 1</vt:lpstr>
      <vt:lpstr>Process diagram – variant 2</vt:lpstr>
      <vt:lpstr>Title on one line </vt:lpstr>
      <vt:lpstr>PowerPoint-Präsentation</vt:lpstr>
      <vt:lpstr>Colour sequence diagrams</vt:lpstr>
      <vt:lpstr>Overview of 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Stacul Alexander</dc:creator>
  <cp:lastModifiedBy>Stacul Alexander</cp:lastModifiedBy>
  <cp:revision>8</cp:revision>
  <dcterms:created xsi:type="dcterms:W3CDTF">2025-05-22T11:33:37Z</dcterms:created>
  <dcterms:modified xsi:type="dcterms:W3CDTF">2025-07-04T08:21:31Z</dcterms:modified>
</cp:coreProperties>
</file>